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1"/>
    <p:sldMasterId id="2147483751" r:id="rId2"/>
    <p:sldMasterId id="2147483755" r:id="rId3"/>
    <p:sldMasterId id="2147483761" r:id="rId4"/>
    <p:sldMasterId id="2147483767" r:id="rId5"/>
    <p:sldMasterId id="2147483773" r:id="rId6"/>
    <p:sldMasterId id="2147483779" r:id="rId7"/>
  </p:sldMasterIdLst>
  <p:notesMasterIdLst>
    <p:notesMasterId r:id="rId71"/>
  </p:notesMasterIdLst>
  <p:handoutMasterIdLst>
    <p:handoutMasterId r:id="rId72"/>
  </p:handoutMasterIdLst>
  <p:sldIdLst>
    <p:sldId id="580" r:id="rId8"/>
    <p:sldId id="604" r:id="rId9"/>
    <p:sldId id="575" r:id="rId10"/>
    <p:sldId id="584" r:id="rId11"/>
    <p:sldId id="585" r:id="rId12"/>
    <p:sldId id="586" r:id="rId13"/>
    <p:sldId id="581" r:id="rId14"/>
    <p:sldId id="582" r:id="rId15"/>
    <p:sldId id="578" r:id="rId16"/>
    <p:sldId id="579" r:id="rId17"/>
    <p:sldId id="583" r:id="rId18"/>
    <p:sldId id="587" r:id="rId19"/>
    <p:sldId id="346" r:id="rId20"/>
    <p:sldId id="276" r:id="rId21"/>
    <p:sldId id="277" r:id="rId22"/>
    <p:sldId id="279" r:id="rId23"/>
    <p:sldId id="324" r:id="rId24"/>
    <p:sldId id="379" r:id="rId25"/>
    <p:sldId id="380" r:id="rId26"/>
    <p:sldId id="371" r:id="rId27"/>
    <p:sldId id="307" r:id="rId28"/>
    <p:sldId id="333" r:id="rId29"/>
    <p:sldId id="588" r:id="rId30"/>
    <p:sldId id="284" r:id="rId31"/>
    <p:sldId id="309" r:id="rId32"/>
    <p:sldId id="288" r:id="rId33"/>
    <p:sldId id="289" r:id="rId34"/>
    <p:sldId id="381" r:id="rId35"/>
    <p:sldId id="363" r:id="rId36"/>
    <p:sldId id="589" r:id="rId37"/>
    <p:sldId id="590" r:id="rId38"/>
    <p:sldId id="591" r:id="rId39"/>
    <p:sldId id="592" r:id="rId40"/>
    <p:sldId id="593" r:id="rId41"/>
    <p:sldId id="594" r:id="rId42"/>
    <p:sldId id="598" r:id="rId43"/>
    <p:sldId id="599" r:id="rId44"/>
    <p:sldId id="600" r:id="rId45"/>
    <p:sldId id="601" r:id="rId46"/>
    <p:sldId id="602" r:id="rId47"/>
    <p:sldId id="603" r:id="rId48"/>
    <p:sldId id="532" r:id="rId49"/>
    <p:sldId id="597" r:id="rId50"/>
    <p:sldId id="571" r:id="rId51"/>
    <p:sldId id="558" r:id="rId52"/>
    <p:sldId id="479" r:id="rId53"/>
    <p:sldId id="480" r:id="rId54"/>
    <p:sldId id="565" r:id="rId55"/>
    <p:sldId id="595" r:id="rId56"/>
    <p:sldId id="596" r:id="rId57"/>
    <p:sldId id="492" r:id="rId58"/>
    <p:sldId id="519" r:id="rId59"/>
    <p:sldId id="520" r:id="rId60"/>
    <p:sldId id="563" r:id="rId61"/>
    <p:sldId id="540" r:id="rId62"/>
    <p:sldId id="566" r:id="rId63"/>
    <p:sldId id="569" r:id="rId64"/>
    <p:sldId id="570" r:id="rId65"/>
    <p:sldId id="572" r:id="rId66"/>
    <p:sldId id="568" r:id="rId67"/>
    <p:sldId id="567" r:id="rId68"/>
    <p:sldId id="573" r:id="rId69"/>
    <p:sldId id="497" r:id="rId70"/>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6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pless, Katherine E." initials="KES"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96F9"/>
    <a:srgbClr val="336699"/>
    <a:srgbClr val="F4E49E"/>
    <a:srgbClr val="AAB0C8"/>
    <a:srgbClr val="D5E3B3"/>
    <a:srgbClr val="9DB2D3"/>
    <a:srgbClr val="C8DA9A"/>
    <a:srgbClr val="CFE4B6"/>
    <a:srgbClr val="BBD997"/>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5" autoAdjust="0"/>
    <p:restoredTop sz="91578" autoAdjust="0"/>
  </p:normalViewPr>
  <p:slideViewPr>
    <p:cSldViewPr>
      <p:cViewPr varScale="1">
        <p:scale>
          <a:sx n="119" d="100"/>
          <a:sy n="119" d="100"/>
        </p:scale>
        <p:origin x="1448" y="184"/>
      </p:cViewPr>
      <p:guideLst>
        <p:guide orient="horz" pos="2160"/>
        <p:guide pos="2862"/>
      </p:guideLst>
    </p:cSldViewPr>
  </p:slideViewPr>
  <p:outlineViewPr>
    <p:cViewPr>
      <p:scale>
        <a:sx n="33" d="100"/>
        <a:sy n="33" d="100"/>
      </p:scale>
      <p:origin x="0" y="32944"/>
    </p:cViewPr>
  </p:outlineViewPr>
  <p:notesTextViewPr>
    <p:cViewPr>
      <p:scale>
        <a:sx n="100" d="100"/>
        <a:sy n="100" d="100"/>
      </p:scale>
      <p:origin x="0" y="0"/>
    </p:cViewPr>
  </p:notesTextViewPr>
  <p:sorterViewPr>
    <p:cViewPr>
      <p:scale>
        <a:sx n="130" d="100"/>
        <a:sy n="130" d="100"/>
      </p:scale>
      <p:origin x="0" y="0"/>
    </p:cViewPr>
  </p:sorter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2.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549633473129078E-2"/>
          <c:y val="9.895260361761421E-2"/>
          <c:w val="0.80900733053741847"/>
          <c:h val="0.80209479276477158"/>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B26-2548-8463-F47477C9D517}"/>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B26-2548-8463-F47477C9D517}"/>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B26-2548-8463-F47477C9D517}"/>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5B26-2548-8463-F47477C9D517}"/>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5B26-2548-8463-F47477C9D517}"/>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5B26-2548-8463-F47477C9D517}"/>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5B26-2548-8463-F47477C9D517}"/>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5B26-2548-8463-F47477C9D517}"/>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1-5B26-2548-8463-F47477C9D517}"/>
              </c:ext>
            </c:extLst>
          </c:dPt>
          <c:dPt>
            <c:idx val="9"/>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3-5B26-2548-8463-F47477C9D517}"/>
              </c:ext>
            </c:extLst>
          </c:dPt>
          <c:dPt>
            <c:idx val="10"/>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5-5B26-2548-8463-F47477C9D517}"/>
              </c:ext>
            </c:extLst>
          </c:dPt>
          <c:dPt>
            <c:idx val="11"/>
            <c:bubble3D val="0"/>
            <c:spPr>
              <a:solidFill>
                <a:schemeClr val="accent6">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7-5B26-2548-8463-F47477C9D517}"/>
              </c:ext>
            </c:extLst>
          </c:dPt>
          <c:dPt>
            <c:idx val="12"/>
            <c:bubble3D val="0"/>
            <c:spPr>
              <a:solidFill>
                <a:schemeClr val="accent1">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9-5B26-2548-8463-F47477C9D517}"/>
              </c:ext>
            </c:extLst>
          </c:dPt>
          <c:dPt>
            <c:idx val="13"/>
            <c:bubble3D val="0"/>
            <c:spPr>
              <a:solidFill>
                <a:schemeClr val="accent2">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B-5B26-2548-8463-F47477C9D517}"/>
              </c:ext>
            </c:extLst>
          </c:dPt>
          <c:dLbls>
            <c:dLbl>
              <c:idx val="0"/>
              <c:layout>
                <c:manualLayout>
                  <c:x val="-6.7432399269533733E-2"/>
                  <c:y val="-8.611701600626919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B26-2548-8463-F47477C9D517}"/>
                </c:ext>
              </c:extLst>
            </c:dLbl>
            <c:dLbl>
              <c:idx val="1"/>
              <c:layout>
                <c:manualLayout>
                  <c:x val="-0.1249391589296092"/>
                  <c:y val="9.6230712760878773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2"/>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26-2548-8463-F47477C9D517}"/>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3"/>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5-5B26-2548-8463-F47477C9D517}"/>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4"/>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7-5B26-2548-8463-F47477C9D517}"/>
                </c:ext>
              </c:extLst>
            </c:dLbl>
            <c:dLbl>
              <c:idx val="4"/>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5"/>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9-5B26-2548-8463-F47477C9D517}"/>
                </c:ext>
              </c:extLst>
            </c:dLbl>
            <c:dLbl>
              <c:idx val="5"/>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6"/>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B-5B26-2548-8463-F47477C9D517}"/>
                </c:ext>
              </c:extLst>
            </c:dLbl>
            <c:dLbl>
              <c:idx val="6"/>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1">
                          <a:lumMod val="60000"/>
                        </a:schemeClr>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D-5B26-2548-8463-F47477C9D517}"/>
                </c:ext>
              </c:extLst>
            </c:dLbl>
            <c:dLbl>
              <c:idx val="7"/>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2">
                          <a:lumMod val="60000"/>
                        </a:schemeClr>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F-5B26-2548-8463-F47477C9D517}"/>
                </c:ext>
              </c:extLst>
            </c:dLbl>
            <c:dLbl>
              <c:idx val="8"/>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3">
                          <a:lumMod val="60000"/>
                        </a:schemeClr>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11-5B26-2548-8463-F47477C9D517}"/>
                </c:ext>
              </c:extLst>
            </c:dLbl>
            <c:dLbl>
              <c:idx val="9"/>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4">
                          <a:lumMod val="60000"/>
                        </a:schemeClr>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13-5B26-2548-8463-F47477C9D517}"/>
                </c:ext>
              </c:extLst>
            </c:dLbl>
            <c:dLbl>
              <c:idx val="10"/>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5">
                          <a:lumMod val="60000"/>
                        </a:schemeClr>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15-5B26-2548-8463-F47477C9D517}"/>
                </c:ext>
              </c:extLst>
            </c:dLbl>
            <c:dLbl>
              <c:idx val="11"/>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6">
                          <a:lumMod val="60000"/>
                        </a:schemeClr>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17-5B26-2548-8463-F47477C9D517}"/>
                </c:ext>
              </c:extLst>
            </c:dLbl>
            <c:dLbl>
              <c:idx val="12"/>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1">
                          <a:lumMod val="80000"/>
                          <a:lumOff val="20000"/>
                        </a:schemeClr>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19-5B26-2548-8463-F47477C9D517}"/>
                </c:ext>
              </c:extLst>
            </c:dLbl>
            <c:dLbl>
              <c:idx val="13"/>
              <c:layout>
                <c:manualLayout>
                  <c:x val="9.5102640781443995E-2"/>
                  <c:y val="-5.4482791233932931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2">
                          <a:lumMod val="80000"/>
                          <a:lumOff val="20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B-5B26-2548-8463-F47477C9D517}"/>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Sheet1!$G$3:$G$16</c:f>
              <c:strCache>
                <c:ptCount val="14"/>
                <c:pt idx="0">
                  <c:v>Germany</c:v>
                </c:pt>
                <c:pt idx="1">
                  <c:v>United States</c:v>
                </c:pt>
                <c:pt idx="2">
                  <c:v>United Kingdom</c:v>
                </c:pt>
                <c:pt idx="3">
                  <c:v>France</c:v>
                </c:pt>
                <c:pt idx="4">
                  <c:v>Netherlands</c:v>
                </c:pt>
                <c:pt idx="5">
                  <c:v>Italy</c:v>
                </c:pt>
                <c:pt idx="6">
                  <c:v>Australia</c:v>
                </c:pt>
                <c:pt idx="7">
                  <c:v>Norway</c:v>
                </c:pt>
                <c:pt idx="8">
                  <c:v>Japan</c:v>
                </c:pt>
                <c:pt idx="9">
                  <c:v>Belgium</c:v>
                </c:pt>
                <c:pt idx="10">
                  <c:v>Canada</c:v>
                </c:pt>
                <c:pt idx="11">
                  <c:v>Finland</c:v>
                </c:pt>
                <c:pt idx="12">
                  <c:v>Sweden</c:v>
                </c:pt>
                <c:pt idx="13">
                  <c:v>Other</c:v>
                </c:pt>
              </c:strCache>
            </c:strRef>
          </c:cat>
          <c:val>
            <c:numRef>
              <c:f>Sheet1!$H$3:$H$16</c:f>
              <c:numCache>
                <c:formatCode>General</c:formatCode>
                <c:ptCount val="14"/>
                <c:pt idx="0">
                  <c:v>175</c:v>
                </c:pt>
                <c:pt idx="1">
                  <c:v>118</c:v>
                </c:pt>
                <c:pt idx="2">
                  <c:v>67</c:v>
                </c:pt>
                <c:pt idx="3">
                  <c:v>41</c:v>
                </c:pt>
                <c:pt idx="4">
                  <c:v>40</c:v>
                </c:pt>
                <c:pt idx="5">
                  <c:v>27</c:v>
                </c:pt>
                <c:pt idx="6">
                  <c:v>22</c:v>
                </c:pt>
                <c:pt idx="7">
                  <c:v>21</c:v>
                </c:pt>
                <c:pt idx="8">
                  <c:v>19</c:v>
                </c:pt>
                <c:pt idx="9">
                  <c:v>14</c:v>
                </c:pt>
                <c:pt idx="10">
                  <c:v>13</c:v>
                </c:pt>
                <c:pt idx="11">
                  <c:v>13</c:v>
                </c:pt>
                <c:pt idx="12">
                  <c:v>13</c:v>
                </c:pt>
                <c:pt idx="13">
                  <c:v>78</c:v>
                </c:pt>
              </c:numCache>
            </c:numRef>
          </c:val>
          <c:extLst>
            <c:ext xmlns:c16="http://schemas.microsoft.com/office/drawing/2014/chart" uri="{C3380CC4-5D6E-409C-BE32-E72D297353CC}">
              <c16:uniqueId val="{0000001C-5B26-2548-8463-F47477C9D517}"/>
            </c:ext>
          </c:extLst>
        </c:ser>
        <c:dLbls>
          <c:showLegendKey val="0"/>
          <c:showVal val="1"/>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2329" cy="463697"/>
          </a:xfrm>
          <a:prstGeom prst="rect">
            <a:avLst/>
          </a:prstGeom>
        </p:spPr>
        <p:txBody>
          <a:bodyPr vert="horz" lIns="90760" tIns="45380" rIns="90760" bIns="45380" rtlCol="0"/>
          <a:lstStyle>
            <a:lvl1pPr algn="l">
              <a:defRPr sz="1200"/>
            </a:lvl1pPr>
          </a:lstStyle>
          <a:p>
            <a:endParaRPr lang="en-US" dirty="0"/>
          </a:p>
        </p:txBody>
      </p:sp>
      <p:sp>
        <p:nvSpPr>
          <p:cNvPr id="3" name="Date Placeholder 2"/>
          <p:cNvSpPr>
            <a:spLocks noGrp="1"/>
          </p:cNvSpPr>
          <p:nvPr>
            <p:ph type="dt" sz="quarter" idx="1"/>
          </p:nvPr>
        </p:nvSpPr>
        <p:spPr>
          <a:xfrm>
            <a:off x="3936174" y="0"/>
            <a:ext cx="3012329" cy="463697"/>
          </a:xfrm>
          <a:prstGeom prst="rect">
            <a:avLst/>
          </a:prstGeom>
        </p:spPr>
        <p:txBody>
          <a:bodyPr vert="horz" lIns="90760" tIns="45380" rIns="90760" bIns="45380" rtlCol="0"/>
          <a:lstStyle>
            <a:lvl1pPr algn="r">
              <a:defRPr sz="1200"/>
            </a:lvl1pPr>
          </a:lstStyle>
          <a:p>
            <a:fld id="{9125629A-2CA0-4DCC-82E9-ECFD1B561ED0}" type="datetimeFigureOut">
              <a:rPr lang="en-US" smtClean="0"/>
              <a:t>7/23/18</a:t>
            </a:fld>
            <a:endParaRPr lang="en-US" dirty="0"/>
          </a:p>
        </p:txBody>
      </p:sp>
      <p:sp>
        <p:nvSpPr>
          <p:cNvPr id="4" name="Footer Placeholder 3"/>
          <p:cNvSpPr>
            <a:spLocks noGrp="1"/>
          </p:cNvSpPr>
          <p:nvPr>
            <p:ph type="ftr" sz="quarter" idx="2"/>
          </p:nvPr>
        </p:nvSpPr>
        <p:spPr>
          <a:xfrm>
            <a:off x="0" y="8772380"/>
            <a:ext cx="3012329" cy="463697"/>
          </a:xfrm>
          <a:prstGeom prst="rect">
            <a:avLst/>
          </a:prstGeom>
        </p:spPr>
        <p:txBody>
          <a:bodyPr vert="horz" lIns="90760" tIns="45380" rIns="90760" bIns="4538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174" y="8772380"/>
            <a:ext cx="3012329" cy="463697"/>
          </a:xfrm>
          <a:prstGeom prst="rect">
            <a:avLst/>
          </a:prstGeom>
        </p:spPr>
        <p:txBody>
          <a:bodyPr vert="horz" lIns="90760" tIns="45380" rIns="90760" bIns="45380" rtlCol="0" anchor="b"/>
          <a:lstStyle>
            <a:lvl1pPr algn="r">
              <a:defRPr sz="1200"/>
            </a:lvl1pPr>
          </a:lstStyle>
          <a:p>
            <a:fld id="{E6C71F7A-03D2-442F-80DE-3166194B22EE}" type="slidenum">
              <a:rPr lang="en-US" smtClean="0"/>
              <a:t>‹#›</a:t>
            </a:fld>
            <a:endParaRPr lang="en-US" dirty="0"/>
          </a:p>
        </p:txBody>
      </p:sp>
    </p:spTree>
    <p:extLst>
      <p:ext uri="{BB962C8B-B14F-4D97-AF65-F5344CB8AC3E}">
        <p14:creationId xmlns:p14="http://schemas.microsoft.com/office/powerpoint/2010/main" val="7765347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2329" cy="462119"/>
          </a:xfrm>
          <a:prstGeom prst="rect">
            <a:avLst/>
          </a:prstGeom>
        </p:spPr>
        <p:txBody>
          <a:bodyPr vert="horz" lIns="90760" tIns="45380" rIns="90760" bIns="45380" rtlCol="0"/>
          <a:lstStyle>
            <a:lvl1pPr algn="l">
              <a:defRPr sz="1200"/>
            </a:lvl1pPr>
          </a:lstStyle>
          <a:p>
            <a:endParaRPr lang="en-US" dirty="0"/>
          </a:p>
        </p:txBody>
      </p:sp>
      <p:sp>
        <p:nvSpPr>
          <p:cNvPr id="3" name="Date Placeholder 2"/>
          <p:cNvSpPr>
            <a:spLocks noGrp="1"/>
          </p:cNvSpPr>
          <p:nvPr>
            <p:ph type="dt" idx="1"/>
          </p:nvPr>
        </p:nvSpPr>
        <p:spPr>
          <a:xfrm>
            <a:off x="3936174" y="1"/>
            <a:ext cx="3012329" cy="462119"/>
          </a:xfrm>
          <a:prstGeom prst="rect">
            <a:avLst/>
          </a:prstGeom>
        </p:spPr>
        <p:txBody>
          <a:bodyPr vert="horz" lIns="90760" tIns="45380" rIns="90760" bIns="45380" rtlCol="0"/>
          <a:lstStyle>
            <a:lvl1pPr algn="r">
              <a:defRPr sz="1200"/>
            </a:lvl1pPr>
          </a:lstStyle>
          <a:p>
            <a:fld id="{6A9883AA-C42F-4BB5-BF3D-A88FE2783985}" type="datetimeFigureOut">
              <a:rPr lang="en-US" smtClean="0"/>
              <a:pPr/>
              <a:t>7/23/18</a:t>
            </a:fld>
            <a:endParaRPr lang="en-US" dirty="0"/>
          </a:p>
        </p:txBody>
      </p:sp>
      <p:sp>
        <p:nvSpPr>
          <p:cNvPr id="4" name="Slide Image Placeholder 3"/>
          <p:cNvSpPr>
            <a:spLocks noGrp="1" noRot="1" noChangeAspect="1"/>
          </p:cNvSpPr>
          <p:nvPr>
            <p:ph type="sldImg" idx="2"/>
          </p:nvPr>
        </p:nvSpPr>
        <p:spPr>
          <a:xfrm>
            <a:off x="1166813" y="693738"/>
            <a:ext cx="4616450" cy="3462337"/>
          </a:xfrm>
          <a:prstGeom prst="rect">
            <a:avLst/>
          </a:prstGeom>
          <a:noFill/>
          <a:ln w="12700">
            <a:solidFill>
              <a:prstClr val="black"/>
            </a:solidFill>
          </a:ln>
        </p:spPr>
        <p:txBody>
          <a:bodyPr vert="horz" lIns="90760" tIns="45380" rIns="90760" bIns="45380" rtlCol="0" anchor="ctr"/>
          <a:lstStyle/>
          <a:p>
            <a:endParaRPr lang="en-US" dirty="0"/>
          </a:p>
        </p:txBody>
      </p:sp>
      <p:sp>
        <p:nvSpPr>
          <p:cNvPr id="5" name="Notes Placeholder 4"/>
          <p:cNvSpPr>
            <a:spLocks noGrp="1"/>
          </p:cNvSpPr>
          <p:nvPr>
            <p:ph type="body" sz="quarter" idx="3"/>
          </p:nvPr>
        </p:nvSpPr>
        <p:spPr>
          <a:xfrm>
            <a:off x="695637" y="4387767"/>
            <a:ext cx="5558801" cy="4155919"/>
          </a:xfrm>
          <a:prstGeom prst="rect">
            <a:avLst/>
          </a:prstGeom>
        </p:spPr>
        <p:txBody>
          <a:bodyPr vert="horz" lIns="90760" tIns="45380" rIns="90760" bIns="453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380"/>
            <a:ext cx="3012329" cy="462119"/>
          </a:xfrm>
          <a:prstGeom prst="rect">
            <a:avLst/>
          </a:prstGeom>
        </p:spPr>
        <p:txBody>
          <a:bodyPr vert="horz" lIns="90760" tIns="45380" rIns="90760" bIns="4538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174" y="8772380"/>
            <a:ext cx="3012329" cy="462119"/>
          </a:xfrm>
          <a:prstGeom prst="rect">
            <a:avLst/>
          </a:prstGeom>
        </p:spPr>
        <p:txBody>
          <a:bodyPr vert="horz" lIns="90760" tIns="45380" rIns="90760" bIns="45380" rtlCol="0" anchor="b"/>
          <a:lstStyle>
            <a:lvl1pPr algn="r">
              <a:defRPr sz="1200"/>
            </a:lvl1pPr>
          </a:lstStyle>
          <a:p>
            <a:fld id="{F6DF01EC-B24F-4CBC-A883-D0D8E2876EEF}" type="slidenum">
              <a:rPr lang="en-US" smtClean="0"/>
              <a:pPr/>
              <a:t>‹#›</a:t>
            </a:fld>
            <a:endParaRPr lang="en-US" dirty="0"/>
          </a:p>
        </p:txBody>
      </p:sp>
    </p:spTree>
    <p:extLst>
      <p:ext uri="{BB962C8B-B14F-4D97-AF65-F5344CB8AC3E}">
        <p14:creationId xmlns:p14="http://schemas.microsoft.com/office/powerpoint/2010/main" val="222834083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ln/>
        </p:spPr>
      </p:sp>
      <p:sp>
        <p:nvSpPr>
          <p:cNvPr id="2253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sz="2300">
              <a:ea typeface="ＭＳ Ｐゴシック" charset="0"/>
              <a:cs typeface="ＭＳ Ｐゴシック" charset="0"/>
            </a:endParaRPr>
          </a:p>
        </p:txBody>
      </p:sp>
    </p:spTree>
    <p:extLst>
      <p:ext uri="{BB962C8B-B14F-4D97-AF65-F5344CB8AC3E}">
        <p14:creationId xmlns:p14="http://schemas.microsoft.com/office/powerpoint/2010/main" val="109389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a:p>
        </p:txBody>
      </p:sp>
      <p:sp>
        <p:nvSpPr>
          <p:cNvPr id="4" name="Segnaposto numero diapositiva 3"/>
          <p:cNvSpPr>
            <a:spLocks noGrp="1"/>
          </p:cNvSpPr>
          <p:nvPr>
            <p:ph type="sldNum" sz="quarter" idx="10"/>
          </p:nvPr>
        </p:nvSpPr>
        <p:spPr/>
        <p:txBody>
          <a:bodyPr/>
          <a:lstStyle/>
          <a:p>
            <a:fld id="{B1EF521B-0218-40EE-A3CA-41BC5DD2D358}" type="slidenum">
              <a:rPr lang="en-GB" smtClean="0"/>
              <a:pPr/>
              <a:t>14</a:t>
            </a:fld>
            <a:endParaRPr lang="en-GB"/>
          </a:p>
        </p:txBody>
      </p:sp>
    </p:spTree>
    <p:extLst>
      <p:ext uri="{BB962C8B-B14F-4D97-AF65-F5344CB8AC3E}">
        <p14:creationId xmlns:p14="http://schemas.microsoft.com/office/powerpoint/2010/main" val="1931564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r>
              <a:rPr lang="en-US" dirty="0"/>
              <a:t>Guiding Principles:</a:t>
            </a:r>
          </a:p>
          <a:p>
            <a:endParaRPr lang="en-US" dirty="0"/>
          </a:p>
          <a:p>
            <a:r>
              <a:rPr lang="en-US" dirty="0"/>
              <a:t>Openness</a:t>
            </a:r>
          </a:p>
          <a:p>
            <a:r>
              <a:rPr lang="en-US" dirty="0"/>
              <a:t>Consensus</a:t>
            </a:r>
          </a:p>
          <a:p>
            <a:r>
              <a:rPr lang="en-US" dirty="0"/>
              <a:t>Balance</a:t>
            </a:r>
          </a:p>
          <a:p>
            <a:r>
              <a:rPr lang="en-US" dirty="0"/>
              <a:t>Harmonization</a:t>
            </a:r>
          </a:p>
          <a:p>
            <a:r>
              <a:rPr lang="en-US" dirty="0"/>
              <a:t>Community-driven</a:t>
            </a:r>
          </a:p>
          <a:p>
            <a:r>
              <a:rPr lang="en-US" dirty="0"/>
              <a:t>Non-profit and technology-neutral</a:t>
            </a:r>
          </a:p>
          <a:p>
            <a:endParaRPr lang="en-US" dirty="0"/>
          </a:p>
        </p:txBody>
      </p:sp>
      <p:sp>
        <p:nvSpPr>
          <p:cNvPr id="4" name="Slide Number Placeholder 3"/>
          <p:cNvSpPr>
            <a:spLocks noGrp="1"/>
          </p:cNvSpPr>
          <p:nvPr>
            <p:ph type="sldNum" sz="quarter" idx="10"/>
          </p:nvPr>
        </p:nvSpPr>
        <p:spPr/>
        <p:txBody>
          <a:bodyPr/>
          <a:lstStyle/>
          <a:p>
            <a:pPr>
              <a:defRPr/>
            </a:pPr>
            <a:fld id="{5FA21091-5BA2-AC44-833F-B265DB045E52}" type="slidenum">
              <a:rPr lang="en-AU" smtClean="0"/>
              <a:pPr>
                <a:defRPr/>
              </a:pPr>
              <a:t>18</a:t>
            </a:fld>
            <a:endParaRPr lang="en-AU"/>
          </a:p>
        </p:txBody>
      </p:sp>
    </p:spTree>
    <p:extLst>
      <p:ext uri="{BB962C8B-B14F-4D97-AF65-F5344CB8AC3E}">
        <p14:creationId xmlns:p14="http://schemas.microsoft.com/office/powerpoint/2010/main" val="2708536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r>
              <a:rPr lang="en-US" dirty="0"/>
              <a:t>Guiding Principles:</a:t>
            </a:r>
          </a:p>
          <a:p>
            <a:endParaRPr lang="en-US" dirty="0"/>
          </a:p>
          <a:p>
            <a:r>
              <a:rPr lang="en-US" dirty="0"/>
              <a:t>Openness</a:t>
            </a:r>
          </a:p>
          <a:p>
            <a:r>
              <a:rPr lang="en-US" dirty="0"/>
              <a:t>Consensus</a:t>
            </a:r>
          </a:p>
          <a:p>
            <a:r>
              <a:rPr lang="en-US" dirty="0"/>
              <a:t>Balance</a:t>
            </a:r>
          </a:p>
          <a:p>
            <a:r>
              <a:rPr lang="en-US" dirty="0"/>
              <a:t>Harmonization</a:t>
            </a:r>
          </a:p>
          <a:p>
            <a:r>
              <a:rPr lang="en-US" dirty="0"/>
              <a:t>Community-driven</a:t>
            </a:r>
          </a:p>
          <a:p>
            <a:r>
              <a:rPr lang="en-US" dirty="0"/>
              <a:t>Non-profit and technology-neutral</a:t>
            </a:r>
          </a:p>
          <a:p>
            <a:endParaRPr lang="en-US" dirty="0"/>
          </a:p>
        </p:txBody>
      </p:sp>
      <p:sp>
        <p:nvSpPr>
          <p:cNvPr id="4" name="Slide Number Placeholder 3"/>
          <p:cNvSpPr>
            <a:spLocks noGrp="1"/>
          </p:cNvSpPr>
          <p:nvPr>
            <p:ph type="sldNum" sz="quarter" idx="10"/>
          </p:nvPr>
        </p:nvSpPr>
        <p:spPr/>
        <p:txBody>
          <a:bodyPr/>
          <a:lstStyle/>
          <a:p>
            <a:pPr>
              <a:defRPr/>
            </a:pPr>
            <a:fld id="{5FA21091-5BA2-AC44-833F-B265DB045E52}" type="slidenum">
              <a:rPr lang="en-AU" smtClean="0"/>
              <a:pPr>
                <a:defRPr/>
              </a:pPr>
              <a:t>19</a:t>
            </a:fld>
            <a:endParaRPr lang="en-AU"/>
          </a:p>
        </p:txBody>
      </p:sp>
    </p:spTree>
    <p:extLst>
      <p:ext uri="{BB962C8B-B14F-4D97-AF65-F5344CB8AC3E}">
        <p14:creationId xmlns:p14="http://schemas.microsoft.com/office/powerpoint/2010/main" val="2821529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4" name="Slide Number Placeholder 3"/>
          <p:cNvSpPr>
            <a:spLocks noGrp="1"/>
          </p:cNvSpPr>
          <p:nvPr>
            <p:ph type="sldNum" sz="quarter" idx="5"/>
          </p:nvPr>
        </p:nvSpPr>
        <p:spPr/>
        <p:txBody>
          <a:bodyPr/>
          <a:lstStyle/>
          <a:p>
            <a:pPr>
              <a:defRPr/>
            </a:pPr>
            <a:fld id="{DB6123CA-27B2-4AC6-937C-E57BDDF98806}" type="slidenum">
              <a:rPr lang="it-IT" smtClean="0">
                <a:solidFill>
                  <a:prstClr val="black"/>
                </a:solidFill>
              </a:rPr>
              <a:pPr>
                <a:defRPr/>
              </a:pPr>
              <a:t>28</a:t>
            </a:fld>
            <a:endParaRPr lang="it-IT">
              <a:solidFill>
                <a:prstClr val="black"/>
              </a:solidFill>
            </a:endParaRPr>
          </a:p>
        </p:txBody>
      </p:sp>
    </p:spTree>
    <p:extLst>
      <p:ext uri="{BB962C8B-B14F-4D97-AF65-F5344CB8AC3E}">
        <p14:creationId xmlns:p14="http://schemas.microsoft.com/office/powerpoint/2010/main" val="3974893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p:cNvSpPr>
            <a:spLocks noGrp="1"/>
          </p:cNvSpPr>
          <p:nvPr>
            <p:ph type="sldNum" sz="quarter" idx="5"/>
          </p:nvPr>
        </p:nvSpPr>
        <p:spPr/>
        <p:txBody>
          <a:bodyPr/>
          <a:lstStyle/>
          <a:p>
            <a:pPr>
              <a:defRPr/>
            </a:pPr>
            <a:fld id="{DB6123CA-27B2-4AC6-937C-E57BDDF98806}" type="slidenum">
              <a:rPr lang="it-IT" smtClean="0">
                <a:solidFill>
                  <a:prstClr val="black"/>
                </a:solidFill>
              </a:rPr>
              <a:pPr>
                <a:defRPr/>
              </a:pPr>
              <a:t>29</a:t>
            </a:fld>
            <a:endParaRPr lang="it-IT">
              <a:solidFill>
                <a:prstClr val="black"/>
              </a:solidFill>
            </a:endParaRPr>
          </a:p>
        </p:txBody>
      </p:sp>
    </p:spTree>
    <p:extLst>
      <p:ext uri="{BB962C8B-B14F-4D97-AF65-F5344CB8AC3E}">
        <p14:creationId xmlns:p14="http://schemas.microsoft.com/office/powerpoint/2010/main" val="1011000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838200" y="1600200"/>
            <a:ext cx="7391400" cy="3276600"/>
          </a:xfrm>
        </p:spPr>
        <p:txBody>
          <a:bodyPr/>
          <a:lstStyle>
            <a:lvl1pPr>
              <a:buFontTx/>
              <a:buNone/>
              <a:defRPr sz="2800" b="1">
                <a:solidFill>
                  <a:schemeClr val="tx1">
                    <a:lumMod val="65000"/>
                    <a:lumOff val="35000"/>
                  </a:schemeClr>
                </a:solidFill>
                <a:latin typeface="Arial" pitchFamily="34" charset="0"/>
                <a:cs typeface="Arial" pitchFamily="34" charset="0"/>
              </a:defRPr>
            </a:lvl1pPr>
            <a:lvl2pPr>
              <a:buFontTx/>
              <a:buNone/>
              <a:defRPr sz="2400">
                <a:solidFill>
                  <a:schemeClr val="accent5">
                    <a:lumMod val="50000"/>
                  </a:schemeClr>
                </a:solidFill>
                <a:latin typeface="Arial" pitchFamily="34" charset="0"/>
                <a:cs typeface="Arial" pitchFamily="34" charset="0"/>
              </a:defRPr>
            </a:lvl2pPr>
          </a:lstStyle>
          <a:p>
            <a:pPr lvl="0"/>
            <a:r>
              <a:rPr lang="en-US" dirty="0"/>
              <a:t>Presentation Title</a:t>
            </a:r>
          </a:p>
          <a:p>
            <a:pPr lvl="1"/>
            <a:r>
              <a:rPr lang="en-US" dirty="0"/>
              <a:t>Title slide additional text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5" name="Title 1"/>
          <p:cNvSpPr>
            <a:spLocks noGrp="1"/>
          </p:cNvSpPr>
          <p:nvPr>
            <p:ph type="title"/>
          </p:nvPr>
        </p:nvSpPr>
        <p:spPr>
          <a:xfrm>
            <a:off x="1063625" y="76200"/>
            <a:ext cx="7165975" cy="762000"/>
          </a:xfrm>
        </p:spPr>
        <p:txBody>
          <a:bodyPr/>
          <a:lstStyle/>
          <a:p>
            <a:r>
              <a:rPr lang="en-US" dirty="0"/>
              <a:t>Click to edit Master title style</a:t>
            </a:r>
            <a:endParaRPr dirty="0"/>
          </a:p>
        </p:txBody>
      </p:sp>
      <p:sp>
        <p:nvSpPr>
          <p:cNvPr id="8" name="Content Placeholder 7"/>
          <p:cNvSpPr>
            <a:spLocks noGrp="1"/>
          </p:cNvSpPr>
          <p:nvPr>
            <p:ph sz="quarter" idx="11"/>
          </p:nvPr>
        </p:nvSpPr>
        <p:spPr>
          <a:xfrm>
            <a:off x="990600" y="1600200"/>
            <a:ext cx="7239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a:xfrm>
            <a:off x="8458200" y="76200"/>
            <a:ext cx="533400" cy="365125"/>
          </a:xfrm>
          <a:prstGeom prst="rect">
            <a:avLst/>
          </a:prstGeom>
        </p:spPr>
        <p:txBody>
          <a:bodyPr/>
          <a:lstStyle>
            <a:lvl1pPr>
              <a:defRPr/>
            </a:lvl1pPr>
          </a:lstStyle>
          <a:p>
            <a:pPr>
              <a:defRPr/>
            </a:pPr>
            <a:fld id="{59E241F5-C4B5-6845-A5A5-BF4E2F751EA8}" type="slidenum">
              <a:rPr lang="en-US"/>
              <a:pPr>
                <a:defRPr/>
              </a:pPr>
              <a:t>‹#›</a:t>
            </a:fld>
            <a:endParaRPr lang="en-US" sz="900">
              <a:solidFill>
                <a:srgbClr val="1D2C64"/>
              </a:solidFill>
              <a:latin typeface="Times" charset="0"/>
            </a:endParaRPr>
          </a:p>
        </p:txBody>
      </p:sp>
    </p:spTree>
    <p:extLst>
      <p:ext uri="{BB962C8B-B14F-4D97-AF65-F5344CB8AC3E}">
        <p14:creationId xmlns:p14="http://schemas.microsoft.com/office/powerpoint/2010/main" val="426863111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5" name="Title 1"/>
          <p:cNvSpPr>
            <a:spLocks noGrp="1"/>
          </p:cNvSpPr>
          <p:nvPr>
            <p:ph type="title"/>
          </p:nvPr>
        </p:nvSpPr>
        <p:spPr>
          <a:xfrm>
            <a:off x="1063625" y="76200"/>
            <a:ext cx="7165975" cy="762000"/>
          </a:xfrm>
        </p:spPr>
        <p:txBody>
          <a:bodyPr/>
          <a:lstStyle/>
          <a:p>
            <a:r>
              <a:rPr lang="en-US" dirty="0"/>
              <a:t>Click to edit Master title style</a:t>
            </a:r>
            <a:endParaRPr dirty="0"/>
          </a:p>
        </p:txBody>
      </p:sp>
      <p:sp>
        <p:nvSpPr>
          <p:cNvPr id="8" name="Content Placeholder 7"/>
          <p:cNvSpPr>
            <a:spLocks noGrp="1"/>
          </p:cNvSpPr>
          <p:nvPr>
            <p:ph sz="quarter" idx="11"/>
          </p:nvPr>
        </p:nvSpPr>
        <p:spPr>
          <a:xfrm>
            <a:off x="990600" y="1600200"/>
            <a:ext cx="7239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a:xfrm>
            <a:off x="8458200" y="76200"/>
            <a:ext cx="533400" cy="365125"/>
          </a:xfrm>
          <a:prstGeom prst="rect">
            <a:avLst/>
          </a:prstGeom>
        </p:spPr>
        <p:txBody>
          <a:bodyPr/>
          <a:lstStyle>
            <a:lvl1pPr>
              <a:defRPr/>
            </a:lvl1pPr>
          </a:lstStyle>
          <a:p>
            <a:pPr>
              <a:defRPr/>
            </a:pPr>
            <a:fld id="{6CB5FBC8-D2AC-6A48-B29F-AAAE7B83BBA6}" type="slidenum">
              <a:rPr lang="en-US"/>
              <a:pPr>
                <a:defRPr/>
              </a:pPr>
              <a:t>‹#›</a:t>
            </a:fld>
            <a:endParaRPr lang="en-US" sz="900">
              <a:solidFill>
                <a:srgbClr val="1D2C64"/>
              </a:solidFill>
              <a:latin typeface="Times" charset="0"/>
            </a:endParaRPr>
          </a:p>
        </p:txBody>
      </p:sp>
    </p:spTree>
    <p:extLst>
      <p:ext uri="{BB962C8B-B14F-4D97-AF65-F5344CB8AC3E}">
        <p14:creationId xmlns:p14="http://schemas.microsoft.com/office/powerpoint/2010/main" val="34806370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5" name="Title 1"/>
          <p:cNvSpPr>
            <a:spLocks noGrp="1"/>
          </p:cNvSpPr>
          <p:nvPr>
            <p:ph type="title"/>
          </p:nvPr>
        </p:nvSpPr>
        <p:spPr>
          <a:xfrm>
            <a:off x="1063625" y="76200"/>
            <a:ext cx="7165975" cy="762000"/>
          </a:xfrm>
        </p:spPr>
        <p:txBody>
          <a:bodyPr/>
          <a:lstStyle/>
          <a:p>
            <a:r>
              <a:rPr lang="en-US" dirty="0"/>
              <a:t>Click to edit Master title style</a:t>
            </a:r>
            <a:endParaRPr dirty="0"/>
          </a:p>
        </p:txBody>
      </p:sp>
      <p:sp>
        <p:nvSpPr>
          <p:cNvPr id="8" name="Content Placeholder 7"/>
          <p:cNvSpPr>
            <a:spLocks noGrp="1"/>
          </p:cNvSpPr>
          <p:nvPr>
            <p:ph sz="quarter" idx="11"/>
          </p:nvPr>
        </p:nvSpPr>
        <p:spPr>
          <a:xfrm>
            <a:off x="990600" y="1600200"/>
            <a:ext cx="7239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a:xfrm>
            <a:off x="8458200" y="76200"/>
            <a:ext cx="533400" cy="365125"/>
          </a:xfrm>
          <a:prstGeom prst="rect">
            <a:avLst/>
          </a:prstGeom>
        </p:spPr>
        <p:txBody>
          <a:bodyPr/>
          <a:lstStyle>
            <a:lvl1pPr>
              <a:defRPr/>
            </a:lvl1pPr>
          </a:lstStyle>
          <a:p>
            <a:pPr>
              <a:defRPr/>
            </a:pPr>
            <a:fld id="{B6FD2293-F889-A441-9115-92BBD6493FD4}" type="slidenum">
              <a:rPr lang="en-US"/>
              <a:pPr>
                <a:defRPr/>
              </a:pPr>
              <a:t>‹#›</a:t>
            </a:fld>
            <a:endParaRPr lang="en-US" sz="900">
              <a:solidFill>
                <a:srgbClr val="1D2C64"/>
              </a:solidFill>
              <a:latin typeface="Times" charset="0"/>
            </a:endParaRPr>
          </a:p>
        </p:txBody>
      </p:sp>
    </p:spTree>
    <p:extLst>
      <p:ext uri="{BB962C8B-B14F-4D97-AF65-F5344CB8AC3E}">
        <p14:creationId xmlns:p14="http://schemas.microsoft.com/office/powerpoint/2010/main" val="322718207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sp>
        <p:nvSpPr>
          <p:cNvPr id="5" name="Title 1"/>
          <p:cNvSpPr>
            <a:spLocks noGrp="1"/>
          </p:cNvSpPr>
          <p:nvPr>
            <p:ph type="title"/>
          </p:nvPr>
        </p:nvSpPr>
        <p:spPr>
          <a:xfrm>
            <a:off x="1063625" y="76200"/>
            <a:ext cx="7165975" cy="762000"/>
          </a:xfrm>
        </p:spPr>
        <p:txBody>
          <a:bodyPr/>
          <a:lstStyle/>
          <a:p>
            <a:r>
              <a:rPr lang="en-US" dirty="0"/>
              <a:t>Click to edit Master title style</a:t>
            </a:r>
            <a:endParaRPr dirty="0"/>
          </a:p>
        </p:txBody>
      </p:sp>
      <p:sp>
        <p:nvSpPr>
          <p:cNvPr id="8" name="Content Placeholder 7"/>
          <p:cNvSpPr>
            <a:spLocks noGrp="1"/>
          </p:cNvSpPr>
          <p:nvPr>
            <p:ph sz="quarter" idx="11"/>
          </p:nvPr>
        </p:nvSpPr>
        <p:spPr>
          <a:xfrm>
            <a:off x="990600" y="1600200"/>
            <a:ext cx="7239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a:xfrm>
            <a:off x="8458200" y="76200"/>
            <a:ext cx="533400" cy="365125"/>
          </a:xfrm>
          <a:prstGeom prst="rect">
            <a:avLst/>
          </a:prstGeom>
        </p:spPr>
        <p:txBody>
          <a:bodyPr/>
          <a:lstStyle>
            <a:lvl1pPr>
              <a:defRPr/>
            </a:lvl1pPr>
          </a:lstStyle>
          <a:p>
            <a:pPr>
              <a:defRPr/>
            </a:pPr>
            <a:fld id="{B49A39AC-1987-594B-B029-8C2C00F640A9}" type="slidenum">
              <a:rPr lang="en-US"/>
              <a:pPr>
                <a:defRPr/>
              </a:pPr>
              <a:t>‹#›</a:t>
            </a:fld>
            <a:endParaRPr lang="en-US" sz="900">
              <a:solidFill>
                <a:srgbClr val="1D2C64"/>
              </a:solidFill>
              <a:latin typeface="Times" charset="0"/>
            </a:endParaRPr>
          </a:p>
        </p:txBody>
      </p:sp>
    </p:spTree>
    <p:extLst>
      <p:ext uri="{BB962C8B-B14F-4D97-AF65-F5344CB8AC3E}">
        <p14:creationId xmlns:p14="http://schemas.microsoft.com/office/powerpoint/2010/main" val="318217586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5" name="Title 1"/>
          <p:cNvSpPr>
            <a:spLocks noGrp="1"/>
          </p:cNvSpPr>
          <p:nvPr>
            <p:ph type="title"/>
          </p:nvPr>
        </p:nvSpPr>
        <p:spPr>
          <a:xfrm>
            <a:off x="1063625" y="76200"/>
            <a:ext cx="7165975" cy="762000"/>
          </a:xfrm>
        </p:spPr>
        <p:txBody>
          <a:bodyPr/>
          <a:lstStyle/>
          <a:p>
            <a:r>
              <a:rPr lang="en-US" dirty="0"/>
              <a:t>Click to edit Master title style</a:t>
            </a:r>
            <a:endParaRPr dirty="0"/>
          </a:p>
        </p:txBody>
      </p:sp>
      <p:sp>
        <p:nvSpPr>
          <p:cNvPr id="8" name="Content Placeholder 7"/>
          <p:cNvSpPr>
            <a:spLocks noGrp="1"/>
          </p:cNvSpPr>
          <p:nvPr>
            <p:ph sz="quarter" idx="11"/>
          </p:nvPr>
        </p:nvSpPr>
        <p:spPr>
          <a:xfrm>
            <a:off x="990600" y="1600200"/>
            <a:ext cx="7239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a:xfrm>
            <a:off x="8458200" y="76200"/>
            <a:ext cx="533400" cy="365125"/>
          </a:xfrm>
          <a:prstGeom prst="rect">
            <a:avLst/>
          </a:prstGeom>
        </p:spPr>
        <p:txBody>
          <a:bodyPr/>
          <a:lstStyle>
            <a:lvl1pPr>
              <a:defRPr/>
            </a:lvl1pPr>
          </a:lstStyle>
          <a:p>
            <a:pPr>
              <a:defRPr/>
            </a:pPr>
            <a:fld id="{AE4225CA-A5D8-CE42-8124-70AED2AF9A8C}" type="slidenum">
              <a:rPr lang="en-US"/>
              <a:pPr>
                <a:defRPr/>
              </a:pPr>
              <a:t>‹#›</a:t>
            </a:fld>
            <a:endParaRPr lang="en-US" sz="900">
              <a:solidFill>
                <a:srgbClr val="1D2C64"/>
              </a:solidFill>
              <a:latin typeface="Times" charset="0"/>
            </a:endParaRPr>
          </a:p>
        </p:txBody>
      </p:sp>
    </p:spTree>
    <p:extLst>
      <p:ext uri="{BB962C8B-B14F-4D97-AF65-F5344CB8AC3E}">
        <p14:creationId xmlns:p14="http://schemas.microsoft.com/office/powerpoint/2010/main" val="350793180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1063625" y="76200"/>
            <a:ext cx="7165975" cy="762000"/>
          </a:xfrm>
        </p:spPr>
        <p:txBody>
          <a:bodyPr/>
          <a:lstStyle/>
          <a:p>
            <a:r>
              <a:rPr lang="en-US" dirty="0"/>
              <a:t>Click to edit Master title style</a:t>
            </a:r>
            <a:endParaRPr dirty="0"/>
          </a:p>
        </p:txBody>
      </p:sp>
      <p:sp>
        <p:nvSpPr>
          <p:cNvPr id="8" name="Content Placeholder 7"/>
          <p:cNvSpPr>
            <a:spLocks noGrp="1"/>
          </p:cNvSpPr>
          <p:nvPr>
            <p:ph sz="quarter" idx="11"/>
          </p:nvPr>
        </p:nvSpPr>
        <p:spPr>
          <a:xfrm>
            <a:off x="990600" y="1600200"/>
            <a:ext cx="7239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a:xfrm>
            <a:off x="8458200" y="76200"/>
            <a:ext cx="533400" cy="365125"/>
          </a:xfrm>
          <a:prstGeom prst="rect">
            <a:avLst/>
          </a:prstGeom>
        </p:spPr>
        <p:txBody>
          <a:bodyPr/>
          <a:lstStyle>
            <a:lvl1pPr>
              <a:defRPr/>
            </a:lvl1pPr>
          </a:lstStyle>
          <a:p>
            <a:pPr>
              <a:defRPr/>
            </a:pPr>
            <a:fld id="{8CA90EC8-2282-8149-9F3C-643872DE7222}" type="slidenum">
              <a:rPr lang="en-US"/>
              <a:pPr>
                <a:defRPr/>
              </a:pPr>
              <a:t>‹#›</a:t>
            </a:fld>
            <a:endParaRPr lang="en-US" sz="900">
              <a:solidFill>
                <a:srgbClr val="1D2C64"/>
              </a:solidFill>
              <a:latin typeface="Times" charset="0"/>
            </a:endParaRPr>
          </a:p>
        </p:txBody>
      </p:sp>
    </p:spTree>
    <p:extLst>
      <p:ext uri="{BB962C8B-B14F-4D97-AF65-F5344CB8AC3E}">
        <p14:creationId xmlns:p14="http://schemas.microsoft.com/office/powerpoint/2010/main" val="404792166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5" name="Title 1"/>
          <p:cNvSpPr>
            <a:spLocks noGrp="1"/>
          </p:cNvSpPr>
          <p:nvPr>
            <p:ph type="title"/>
          </p:nvPr>
        </p:nvSpPr>
        <p:spPr>
          <a:xfrm>
            <a:off x="1063625" y="76200"/>
            <a:ext cx="7165975" cy="762000"/>
          </a:xfrm>
        </p:spPr>
        <p:txBody>
          <a:bodyPr/>
          <a:lstStyle/>
          <a:p>
            <a:r>
              <a:rPr lang="en-US" dirty="0"/>
              <a:t>Click to edit Master title style</a:t>
            </a:r>
            <a:endParaRPr dirty="0"/>
          </a:p>
        </p:txBody>
      </p:sp>
      <p:sp>
        <p:nvSpPr>
          <p:cNvPr id="8" name="Content Placeholder 7"/>
          <p:cNvSpPr>
            <a:spLocks noGrp="1"/>
          </p:cNvSpPr>
          <p:nvPr>
            <p:ph sz="quarter" idx="11"/>
          </p:nvPr>
        </p:nvSpPr>
        <p:spPr>
          <a:xfrm>
            <a:off x="990600" y="1600200"/>
            <a:ext cx="7239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a:xfrm>
            <a:off x="8458200" y="76200"/>
            <a:ext cx="533400" cy="365125"/>
          </a:xfrm>
          <a:prstGeom prst="rect">
            <a:avLst/>
          </a:prstGeom>
        </p:spPr>
        <p:txBody>
          <a:bodyPr/>
          <a:lstStyle>
            <a:lvl1pPr>
              <a:defRPr/>
            </a:lvl1pPr>
          </a:lstStyle>
          <a:p>
            <a:pPr>
              <a:defRPr/>
            </a:pPr>
            <a:fld id="{930D80BD-9B9C-FA49-9DE8-BF2E62502E43}" type="slidenum">
              <a:rPr lang="en-US"/>
              <a:pPr>
                <a:defRPr/>
              </a:pPr>
              <a:t>‹#›</a:t>
            </a:fld>
            <a:endParaRPr lang="en-US" sz="900">
              <a:solidFill>
                <a:srgbClr val="1D2C64"/>
              </a:solidFill>
              <a:latin typeface="Times" charset="0"/>
            </a:endParaRPr>
          </a:p>
        </p:txBody>
      </p:sp>
    </p:spTree>
    <p:extLst>
      <p:ext uri="{BB962C8B-B14F-4D97-AF65-F5344CB8AC3E}">
        <p14:creationId xmlns:p14="http://schemas.microsoft.com/office/powerpoint/2010/main" val="405986389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5" name="Title 1"/>
          <p:cNvSpPr>
            <a:spLocks noGrp="1"/>
          </p:cNvSpPr>
          <p:nvPr>
            <p:ph type="title"/>
          </p:nvPr>
        </p:nvSpPr>
        <p:spPr>
          <a:xfrm>
            <a:off x="1063625" y="76200"/>
            <a:ext cx="7165975" cy="762000"/>
          </a:xfrm>
        </p:spPr>
        <p:txBody>
          <a:bodyPr/>
          <a:lstStyle/>
          <a:p>
            <a:r>
              <a:rPr lang="en-US" dirty="0"/>
              <a:t>Click to edit Master title style</a:t>
            </a:r>
            <a:endParaRPr dirty="0"/>
          </a:p>
        </p:txBody>
      </p:sp>
      <p:sp>
        <p:nvSpPr>
          <p:cNvPr id="8" name="Content Placeholder 7"/>
          <p:cNvSpPr>
            <a:spLocks noGrp="1"/>
          </p:cNvSpPr>
          <p:nvPr>
            <p:ph sz="quarter" idx="11"/>
          </p:nvPr>
        </p:nvSpPr>
        <p:spPr>
          <a:xfrm>
            <a:off x="990600" y="1600200"/>
            <a:ext cx="7239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a:xfrm>
            <a:off x="8458200" y="76200"/>
            <a:ext cx="533400" cy="365125"/>
          </a:xfrm>
          <a:prstGeom prst="rect">
            <a:avLst/>
          </a:prstGeom>
        </p:spPr>
        <p:txBody>
          <a:bodyPr/>
          <a:lstStyle>
            <a:lvl1pPr>
              <a:defRPr/>
            </a:lvl1pPr>
          </a:lstStyle>
          <a:p>
            <a:pPr>
              <a:defRPr/>
            </a:pPr>
            <a:fld id="{E0E07146-A35C-FA4F-B3E0-D2250727E59C}" type="slidenum">
              <a:rPr lang="en-US"/>
              <a:pPr>
                <a:defRPr/>
              </a:pPr>
              <a:t>‹#›</a:t>
            </a:fld>
            <a:endParaRPr lang="en-US" sz="900">
              <a:solidFill>
                <a:srgbClr val="1D2C64"/>
              </a:solidFill>
              <a:latin typeface="Times" charset="0"/>
            </a:endParaRPr>
          </a:p>
        </p:txBody>
      </p:sp>
    </p:spTree>
    <p:extLst>
      <p:ext uri="{BB962C8B-B14F-4D97-AF65-F5344CB8AC3E}">
        <p14:creationId xmlns:p14="http://schemas.microsoft.com/office/powerpoint/2010/main" val="248842353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 Title and Content copy">
    <p:spTree>
      <p:nvGrpSpPr>
        <p:cNvPr id="1" name=""/>
        <p:cNvGrpSpPr/>
        <p:nvPr/>
      </p:nvGrpSpPr>
      <p:grpSpPr>
        <a:xfrm>
          <a:off x="0" y="0"/>
          <a:ext cx="0" cy="0"/>
          <a:chOff x="0" y="0"/>
          <a:chExt cx="0" cy="0"/>
        </a:xfrm>
      </p:grpSpPr>
      <p:sp>
        <p:nvSpPr>
          <p:cNvPr id="144" name="Shape 144"/>
          <p:cNvSpPr>
            <a:spLocks noGrp="1"/>
          </p:cNvSpPr>
          <p:nvPr>
            <p:ph type="title"/>
          </p:nvPr>
        </p:nvSpPr>
        <p:spPr>
          <a:xfrm>
            <a:off x="455414" y="274638"/>
            <a:ext cx="8233172" cy="1143001"/>
          </a:xfrm>
          <a:prstGeom prst="rect">
            <a:avLst/>
          </a:prstGeom>
          <a:ln>
            <a:round/>
          </a:ln>
        </p:spPr>
        <p:txBody>
          <a:bodyPr lIns="26788" tIns="26788" rIns="26788" bIns="26788" anchor="ctr"/>
          <a:lstStyle>
            <a:lvl1pPr algn="ctr" defTabSz="910796">
              <a:defRPr sz="4400" b="0">
                <a:solidFill>
                  <a:srgbClr val="000000"/>
                </a:solidFill>
                <a:uFill>
                  <a:solidFill>
                    <a:srgbClr val="000000"/>
                  </a:solidFill>
                </a:uFill>
                <a:latin typeface="Calibri"/>
                <a:ea typeface="Calibri"/>
                <a:cs typeface="Calibri"/>
                <a:sym typeface="Calibri"/>
              </a:defRPr>
            </a:lvl1pPr>
          </a:lstStyle>
          <a:p>
            <a:pPr lvl="0">
              <a:defRPr sz="1800">
                <a:uFillTx/>
              </a:defRPr>
            </a:pPr>
            <a:r>
              <a:rPr sz="4400">
                <a:uFill>
                  <a:solidFill/>
                </a:uFill>
              </a:rPr>
              <a:t>Title Text</a:t>
            </a:r>
          </a:p>
        </p:txBody>
      </p:sp>
      <p:sp>
        <p:nvSpPr>
          <p:cNvPr id="145" name="Shape 145"/>
          <p:cNvSpPr>
            <a:spLocks noGrp="1"/>
          </p:cNvSpPr>
          <p:nvPr>
            <p:ph type="body" idx="1"/>
          </p:nvPr>
        </p:nvSpPr>
        <p:spPr>
          <a:xfrm>
            <a:off x="455414" y="1598414"/>
            <a:ext cx="8233172" cy="4525964"/>
          </a:xfrm>
          <a:prstGeom prst="rect">
            <a:avLst/>
          </a:prstGeom>
          <a:ln>
            <a:round/>
          </a:ln>
        </p:spPr>
        <p:txBody>
          <a:bodyPr lIns="26788" tIns="26788" rIns="26788" bIns="26788"/>
          <a:lstStyle>
            <a:lvl1pPr defTabSz="910796">
              <a:spcBef>
                <a:spcPts val="703"/>
              </a:spcBef>
              <a:buClr>
                <a:srgbClr val="000000"/>
              </a:buClr>
              <a:buFont typeface="Arial"/>
              <a:defRPr sz="3100">
                <a:latin typeface="Calibri"/>
                <a:ea typeface="Calibri"/>
                <a:cs typeface="Calibri"/>
                <a:sym typeface="Calibri"/>
              </a:defRPr>
            </a:lvl1pPr>
            <a:lvl2pPr marL="522368" indent="-200911" defTabSz="910796">
              <a:spcBef>
                <a:spcPts val="633"/>
              </a:spcBef>
              <a:buClr>
                <a:srgbClr val="000000"/>
              </a:buClr>
              <a:buFont typeface="Arial"/>
              <a:buChar char="–"/>
              <a:defRPr sz="2700">
                <a:latin typeface="Calibri"/>
                <a:ea typeface="Calibri"/>
                <a:cs typeface="Calibri"/>
                <a:sym typeface="Calibri"/>
              </a:defRPr>
            </a:lvl2pPr>
            <a:lvl3pPr marL="803643" indent="-160729" defTabSz="910796">
              <a:spcBef>
                <a:spcPts val="562"/>
              </a:spcBef>
              <a:buClr>
                <a:srgbClr val="000000"/>
              </a:buClr>
              <a:buFont typeface="Arial"/>
              <a:defRPr sz="2400">
                <a:latin typeface="Calibri"/>
                <a:ea typeface="Calibri"/>
                <a:cs typeface="Calibri"/>
                <a:sym typeface="Calibri"/>
              </a:defRPr>
            </a:lvl3pPr>
            <a:lvl4pPr marL="1125101" indent="-160729" defTabSz="910796">
              <a:spcBef>
                <a:spcPts val="422"/>
              </a:spcBef>
              <a:buClr>
                <a:srgbClr val="000000"/>
              </a:buClr>
              <a:buFont typeface="Arial"/>
              <a:buChar char="–"/>
              <a:defRPr>
                <a:latin typeface="Calibri"/>
                <a:ea typeface="Calibri"/>
                <a:cs typeface="Calibri"/>
                <a:sym typeface="Calibri"/>
              </a:defRPr>
            </a:lvl4pPr>
            <a:lvl5pPr marL="1446558" indent="-160729" defTabSz="910796">
              <a:spcBef>
                <a:spcPts val="422"/>
              </a:spcBef>
              <a:buClr>
                <a:srgbClr val="000000"/>
              </a:buClr>
              <a:buFont typeface="Arial"/>
              <a:buChar char="»"/>
              <a:defRPr>
                <a:latin typeface="Calibri"/>
                <a:ea typeface="Calibri"/>
                <a:cs typeface="Calibri"/>
                <a:sym typeface="Calibri"/>
              </a:defRPr>
            </a:lvl5pPr>
          </a:lstStyle>
          <a:p>
            <a:pPr lvl="0">
              <a:defRPr sz="1800">
                <a:uFillTx/>
              </a:defRPr>
            </a:pPr>
            <a:r>
              <a:rPr sz="3100">
                <a:uFill>
                  <a:solidFill/>
                </a:uFill>
              </a:rPr>
              <a:t>Body Level One</a:t>
            </a:r>
          </a:p>
          <a:p>
            <a:pPr lvl="1">
              <a:defRPr sz="1800">
                <a:uFillTx/>
              </a:defRPr>
            </a:pPr>
            <a:r>
              <a:rPr sz="27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146" name="Shape 146"/>
          <p:cNvSpPr>
            <a:spLocks noGrp="1"/>
          </p:cNvSpPr>
          <p:nvPr>
            <p:ph type="sldNum" sz="quarter" idx="2"/>
          </p:nvPr>
        </p:nvSpPr>
        <p:spPr>
          <a:xfrm>
            <a:off x="8479464" y="6494264"/>
            <a:ext cx="207337" cy="223243"/>
          </a:xfrm>
          <a:prstGeom prst="rect">
            <a:avLst/>
          </a:prstGeom>
          <a:ln>
            <a:round/>
          </a:ln>
        </p:spPr>
        <p:txBody>
          <a:bodyPr lIns="26788" tIns="26788" rIns="26788" bIns="26788"/>
          <a:lstStyle>
            <a:lvl1pPr algn="r" defTabSz="910796">
              <a:defRPr sz="1100">
                <a:solidFill>
                  <a:srgbClr val="9A9A9A"/>
                </a:solidFill>
                <a:uFill>
                  <a:solidFill>
                    <a:srgbClr val="9A9A9A"/>
                  </a:solidFill>
                </a:uFill>
                <a:latin typeface="Calibri"/>
                <a:ea typeface="Calibri"/>
                <a:cs typeface="Calibri"/>
                <a:sym typeface="Calibri"/>
              </a:defRPr>
            </a:lvl1pPr>
          </a:lstStyle>
          <a:p>
            <a:pPr lvl="0"/>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5" name="Title 1"/>
          <p:cNvSpPr>
            <a:spLocks noGrp="1"/>
          </p:cNvSpPr>
          <p:nvPr>
            <p:ph type="title"/>
          </p:nvPr>
        </p:nvSpPr>
        <p:spPr>
          <a:xfrm>
            <a:off x="1063625" y="76200"/>
            <a:ext cx="7165975" cy="762000"/>
          </a:xfrm>
        </p:spPr>
        <p:txBody>
          <a:bodyPr/>
          <a:lstStyle>
            <a:lvl1pPr>
              <a:defRPr>
                <a:solidFill>
                  <a:srgbClr val="FFFFFF"/>
                </a:solidFill>
              </a:defRPr>
            </a:lvl1pPr>
          </a:lstStyle>
          <a:p>
            <a:r>
              <a:rPr lang="en-US" dirty="0"/>
              <a:t>Click to edit Master title style</a:t>
            </a:r>
            <a:endParaRPr dirty="0"/>
          </a:p>
        </p:txBody>
      </p:sp>
      <p:sp>
        <p:nvSpPr>
          <p:cNvPr id="8" name="Content Placeholder 7"/>
          <p:cNvSpPr>
            <a:spLocks noGrp="1"/>
          </p:cNvSpPr>
          <p:nvPr>
            <p:ph sz="quarter" idx="11"/>
          </p:nvPr>
        </p:nvSpPr>
        <p:spPr>
          <a:xfrm>
            <a:off x="990600" y="1600200"/>
            <a:ext cx="7239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a:xfrm>
            <a:off x="8685605" y="76200"/>
            <a:ext cx="533400" cy="365125"/>
          </a:xfrm>
          <a:prstGeom prst="rect">
            <a:avLst/>
          </a:prstGeom>
        </p:spPr>
        <p:txBody>
          <a:bodyPr/>
          <a:lstStyle>
            <a:lvl1pPr>
              <a:defRPr sz="1200">
                <a:solidFill>
                  <a:srgbClr val="FFFFFF"/>
                </a:solidFill>
              </a:defRPr>
            </a:lvl1pPr>
          </a:lstStyle>
          <a:p>
            <a:pPr>
              <a:defRPr/>
            </a:pPr>
            <a:fld id="{09954CA3-D4D3-9A48-835D-EE206C73C9EB}" type="slidenum">
              <a:rPr lang="en-US" smtClean="0"/>
              <a:pPr>
                <a:defRPr/>
              </a:pPr>
              <a:t>‹#›</a:t>
            </a:fld>
            <a:endParaRPr lang="en-US" sz="600" dirty="0">
              <a:latin typeface="Times" charset="0"/>
            </a:endParaRPr>
          </a:p>
        </p:txBody>
      </p:sp>
    </p:spTree>
    <p:extLst>
      <p:ext uri="{BB962C8B-B14F-4D97-AF65-F5344CB8AC3E}">
        <p14:creationId xmlns:p14="http://schemas.microsoft.com/office/powerpoint/2010/main" val="322086519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330200" y="117475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endParaRPr lang="en-US"/>
          </a:p>
        </p:txBody>
      </p:sp>
      <p:sp>
        <p:nvSpPr>
          <p:cNvPr id="2" name="Title 1"/>
          <p:cNvSpPr>
            <a:spLocks noGrp="1"/>
          </p:cNvSpPr>
          <p:nvPr>
            <p:ph type="ctrTitle"/>
          </p:nvPr>
        </p:nvSpPr>
        <p:spPr>
          <a:xfrm>
            <a:off x="417513" y="2168338"/>
            <a:ext cx="8307387" cy="1619250"/>
          </a:xfrm>
        </p:spPr>
        <p:txBody>
          <a:bodyPr/>
          <a:lstStyle>
            <a:lvl1pPr algn="ctr">
              <a:defRPr sz="4400"/>
            </a:lvl1pPr>
          </a:lstStyle>
          <a:p>
            <a:r>
              <a:rPr lang="en-US" dirty="0"/>
              <a:t>Click to edit Master title style</a:t>
            </a:r>
            <a:endParaRPr dirty="0"/>
          </a:p>
        </p:txBody>
      </p:sp>
      <p:sp>
        <p:nvSpPr>
          <p:cNvPr id="3" name="Subtitle 2"/>
          <p:cNvSpPr>
            <a:spLocks noGrp="1"/>
          </p:cNvSpPr>
          <p:nvPr>
            <p:ph type="subTitle" idx="1"/>
          </p:nvPr>
        </p:nvSpPr>
        <p:spPr>
          <a:xfrm>
            <a:off x="417513" y="3810000"/>
            <a:ext cx="8307387" cy="753036"/>
          </a:xfrm>
        </p:spPr>
        <p:txBody>
          <a:bodyPr>
            <a:normAutofit/>
          </a:bodyPr>
          <a:lstStyle>
            <a:lvl1pPr marL="0" indent="0" algn="ctr">
              <a:spcBef>
                <a:spcPts val="300"/>
              </a:spcBef>
              <a:buNone/>
              <a:defRPr sz="2400">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Tree>
    <p:extLst>
      <p:ext uri="{BB962C8B-B14F-4D97-AF65-F5344CB8AC3E}">
        <p14:creationId xmlns:p14="http://schemas.microsoft.com/office/powerpoint/2010/main" val="2829569223"/>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403850" y="6041364"/>
            <a:ext cx="683955" cy="365125"/>
          </a:xfrm>
          <a:prstGeom prst="rect">
            <a:avLst/>
          </a:prstGeom>
        </p:spPr>
        <p:txBody>
          <a:bodyPr/>
          <a:lstStyle/>
          <a:p>
            <a:endParaRPr lang="en-US" dirty="0"/>
          </a:p>
        </p:txBody>
      </p:sp>
      <p:sp>
        <p:nvSpPr>
          <p:cNvPr id="5" name="Footer Placeholder 4"/>
          <p:cNvSpPr>
            <a:spLocks noGrp="1"/>
          </p:cNvSpPr>
          <p:nvPr>
            <p:ph type="ftr" sz="quarter" idx="11"/>
          </p:nvPr>
        </p:nvSpPr>
        <p:spPr>
          <a:xfrm>
            <a:off x="508001" y="6041364"/>
            <a:ext cx="472320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42998" y="6041364"/>
            <a:ext cx="512504" cy="365125"/>
          </a:xfrm>
          <a:prstGeom prst="rect">
            <a:avLst/>
          </a:prstGeom>
        </p:spPr>
        <p:txBody>
          <a:bodyPr/>
          <a:lstStyle/>
          <a:p>
            <a:fld id="{0624AEE6-E942-4F5C-A610-97CA4B6B6DBA}" type="slidenum">
              <a:rPr lang="en-US" smtClean="0"/>
              <a:pPr/>
              <a:t>‹#›</a:t>
            </a:fld>
            <a:endParaRPr lang="en-US" dirty="0"/>
          </a:p>
        </p:txBody>
      </p:sp>
    </p:spTree>
    <p:extLst>
      <p:ext uri="{BB962C8B-B14F-4D97-AF65-F5344CB8AC3E}">
        <p14:creationId xmlns:p14="http://schemas.microsoft.com/office/powerpoint/2010/main" val="994322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cSld name="5_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5C2C58C4-3789-4E0B-9A83-CA5475925250}" type="slidenum">
              <a:rPr lang="en-GB" smtClean="0"/>
              <a:pPr/>
              <a:t>‹#›</a:t>
            </a:fld>
            <a:endParaRPr lang="en-GB"/>
          </a:p>
        </p:txBody>
      </p:sp>
    </p:spTree>
    <p:extLst>
      <p:ext uri="{BB962C8B-B14F-4D97-AF65-F5344CB8AC3E}">
        <p14:creationId xmlns:p14="http://schemas.microsoft.com/office/powerpoint/2010/main" val="285942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resentation title slid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838200" y="1600200"/>
            <a:ext cx="7391400" cy="3276600"/>
          </a:xfrm>
        </p:spPr>
        <p:txBody>
          <a:bodyPr/>
          <a:lstStyle>
            <a:lvl1pPr>
              <a:buFontTx/>
              <a:buNone/>
              <a:defRPr sz="2800" b="1">
                <a:solidFill>
                  <a:schemeClr val="tx1">
                    <a:lumMod val="65000"/>
                    <a:lumOff val="35000"/>
                  </a:schemeClr>
                </a:solidFill>
                <a:latin typeface="Arial" pitchFamily="34" charset="0"/>
                <a:cs typeface="Arial" pitchFamily="34" charset="0"/>
              </a:defRPr>
            </a:lvl1pPr>
            <a:lvl2pPr>
              <a:buFontTx/>
              <a:buNone/>
              <a:defRPr sz="2400">
                <a:solidFill>
                  <a:schemeClr val="accent5">
                    <a:lumMod val="50000"/>
                  </a:schemeClr>
                </a:solidFill>
                <a:latin typeface="Arial" pitchFamily="34" charset="0"/>
                <a:cs typeface="Arial" pitchFamily="34" charset="0"/>
              </a:defRPr>
            </a:lvl2pPr>
          </a:lstStyle>
          <a:p>
            <a:pPr lvl="0"/>
            <a:r>
              <a:rPr lang="en-US" dirty="0"/>
              <a:t>Presentation Title</a:t>
            </a:r>
          </a:p>
          <a:p>
            <a:pPr lvl="1"/>
            <a:r>
              <a:rPr lang="en-US" dirty="0"/>
              <a:t>Title slide additional text</a:t>
            </a:r>
          </a:p>
        </p:txBody>
      </p:sp>
    </p:spTree>
    <p:extLst>
      <p:ext uri="{BB962C8B-B14F-4D97-AF65-F5344CB8AC3E}">
        <p14:creationId xmlns:p14="http://schemas.microsoft.com/office/powerpoint/2010/main" val="2056489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1143A2-4A67-4354-B5E9-D16DFDCE1C1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84547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28600" y="304800"/>
            <a:ext cx="8458200" cy="762000"/>
          </a:xfrm>
        </p:spPr>
        <p:txBody>
          <a:bodyPr anchor="b">
            <a:noAutofit/>
          </a:bodyPr>
          <a:lstStyle>
            <a:lvl1pPr algn="l">
              <a:lnSpc>
                <a:spcPts val="2600"/>
              </a:lnSpc>
              <a:defRPr sz="2400" b="1" u="none" baseline="0">
                <a:solidFill>
                  <a:schemeClr val="tx1">
                    <a:lumMod val="65000"/>
                    <a:lumOff val="35000"/>
                  </a:schemeClr>
                </a:solidFill>
                <a:effectLst/>
                <a:latin typeface="Arial" pitchFamily="34" charset="0"/>
                <a:ea typeface="Adobe Fan Heiti Std B" pitchFamily="34" charset="-128"/>
                <a:cs typeface="Arial" pitchFamily="34" charset="0"/>
              </a:defRPr>
            </a:lvl1pPr>
          </a:lstStyle>
          <a:p>
            <a:r>
              <a:rPr lang="en-US" dirty="0"/>
              <a:t>Click to edit Master title style</a:t>
            </a:r>
            <a:br>
              <a:rPr lang="en-US" dirty="0"/>
            </a:br>
            <a:r>
              <a:rPr lang="en-US" dirty="0"/>
              <a:t>second line</a:t>
            </a:r>
          </a:p>
        </p:txBody>
      </p:sp>
      <p:sp>
        <p:nvSpPr>
          <p:cNvPr id="8" name="Content Placeholder 2"/>
          <p:cNvSpPr>
            <a:spLocks noGrp="1"/>
          </p:cNvSpPr>
          <p:nvPr>
            <p:ph idx="1"/>
          </p:nvPr>
        </p:nvSpPr>
        <p:spPr>
          <a:xfrm>
            <a:off x="457200" y="1219200"/>
            <a:ext cx="8229600" cy="5410200"/>
          </a:xfrm>
        </p:spPr>
        <p:txBody>
          <a:bodyPr/>
          <a:lstStyle>
            <a:lvl1pPr>
              <a:buFontTx/>
              <a:buNone/>
              <a:defRPr sz="2000">
                <a:solidFill>
                  <a:schemeClr val="tx1">
                    <a:lumMod val="65000"/>
                    <a:lumOff val="35000"/>
                  </a:schemeClr>
                </a:solidFill>
                <a:latin typeface="Arial" pitchFamily="34" charset="0"/>
                <a:cs typeface="Arial" pitchFamily="34" charset="0"/>
              </a:defRPr>
            </a:lvl1pPr>
            <a:lvl2pPr>
              <a:buFont typeface="Wingdings" pitchFamily="2" charset="2"/>
              <a:buChar char="§"/>
              <a:defRPr sz="2000">
                <a:solidFill>
                  <a:schemeClr val="accent5">
                    <a:lumMod val="50000"/>
                  </a:schemeClr>
                </a:solidFill>
                <a:latin typeface="Arial" pitchFamily="34" charset="0"/>
                <a:cs typeface="Arial" pitchFamily="34" charset="0"/>
              </a:defRPr>
            </a:lvl2pPr>
            <a:lvl3pPr>
              <a:lnSpc>
                <a:spcPts val="2300"/>
              </a:lnSpc>
              <a:buSzPct val="120000"/>
              <a:defRPr sz="1800">
                <a:solidFill>
                  <a:schemeClr val="tx1">
                    <a:lumMod val="65000"/>
                    <a:lumOff val="35000"/>
                  </a:schemeClr>
                </a:solidFill>
                <a:latin typeface="Arial" pitchFamily="34" charset="0"/>
                <a:cs typeface="Arial" pitchFamily="34" charset="0"/>
              </a:defRPr>
            </a:lvl3pPr>
            <a:lvl4pPr>
              <a:lnSpc>
                <a:spcPts val="2300"/>
              </a:lnSpc>
              <a:defRPr sz="1800">
                <a:solidFill>
                  <a:schemeClr val="accent5">
                    <a:lumMod val="50000"/>
                  </a:schemeClr>
                </a:solidFill>
                <a:latin typeface="Arial" pitchFamily="34" charset="0"/>
                <a:cs typeface="Arial" pitchFamily="34" charset="0"/>
              </a:defRPr>
            </a:lvl4pPr>
            <a:lvl5pPr>
              <a:defRPr>
                <a:solidFill>
                  <a:schemeClr val="bg1">
                    <a:lumMod val="85000"/>
                  </a:schemeClr>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p:cNvCxnSpPr/>
          <p:nvPr userDrawn="1"/>
        </p:nvCxnSpPr>
        <p:spPr>
          <a:xfrm>
            <a:off x="304800" y="1066800"/>
            <a:ext cx="838200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307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600" y="228600"/>
            <a:ext cx="8458200" cy="944562"/>
          </a:xfrm>
        </p:spPr>
        <p:txBody>
          <a:bodyPr>
            <a:normAutofit/>
          </a:bodyPr>
          <a:lstStyle>
            <a:lvl1pPr algn="l">
              <a:lnSpc>
                <a:spcPts val="2600"/>
              </a:lnSpc>
              <a:defRPr sz="2400" b="1">
                <a:solidFill>
                  <a:schemeClr val="tx1">
                    <a:lumMod val="65000"/>
                    <a:lumOff val="35000"/>
                  </a:schemeClr>
                </a:solidFill>
                <a:latin typeface="Arial" pitchFamily="34" charset="0"/>
                <a:cs typeface="Arial" pitchFamily="34" charset="0"/>
              </a:defRPr>
            </a:lvl1pPr>
          </a:lstStyle>
          <a:p>
            <a:r>
              <a:rPr lang="en-US" dirty="0"/>
              <a:t>Click to edit Master title style</a:t>
            </a:r>
            <a:br>
              <a:rPr lang="en-US" dirty="0"/>
            </a:br>
            <a:r>
              <a:rPr lang="en-US" dirty="0"/>
              <a:t>second line</a:t>
            </a:r>
          </a:p>
        </p:txBody>
      </p:sp>
      <p:sp>
        <p:nvSpPr>
          <p:cNvPr id="9" name="Content Placeholder 2"/>
          <p:cNvSpPr>
            <a:spLocks noGrp="1"/>
          </p:cNvSpPr>
          <p:nvPr>
            <p:ph sz="half" idx="1"/>
          </p:nvPr>
        </p:nvSpPr>
        <p:spPr>
          <a:xfrm>
            <a:off x="457200" y="1219200"/>
            <a:ext cx="4038600" cy="5486400"/>
          </a:xfrm>
        </p:spPr>
        <p:txBody>
          <a:bodyPr/>
          <a:lstStyle>
            <a:lvl1pPr>
              <a:buSzPct val="120000"/>
              <a:buFontTx/>
              <a:buNone/>
              <a:defRPr sz="2000">
                <a:solidFill>
                  <a:schemeClr val="tx1">
                    <a:lumMod val="65000"/>
                    <a:lumOff val="35000"/>
                  </a:schemeClr>
                </a:solidFill>
                <a:latin typeface="Arial" pitchFamily="34" charset="0"/>
                <a:cs typeface="Arial" pitchFamily="34" charset="0"/>
              </a:defRPr>
            </a:lvl1pPr>
            <a:lvl2pPr marL="457200">
              <a:lnSpc>
                <a:spcPts val="2400"/>
              </a:lnSpc>
              <a:spcBef>
                <a:spcPts val="500"/>
              </a:spcBef>
              <a:spcAft>
                <a:spcPts val="500"/>
              </a:spcAft>
              <a:buFont typeface="Wingdings" pitchFamily="2" charset="2"/>
              <a:buChar char="§"/>
              <a:defRPr sz="2000">
                <a:solidFill>
                  <a:schemeClr val="accent5">
                    <a:lumMod val="50000"/>
                  </a:schemeClr>
                </a:solidFill>
                <a:latin typeface="Arial" pitchFamily="34" charset="0"/>
                <a:cs typeface="Arial" pitchFamily="34" charset="0"/>
              </a:defRPr>
            </a:lvl2pPr>
            <a:lvl3pPr marL="685800">
              <a:lnSpc>
                <a:spcPts val="2160"/>
              </a:lnSpc>
              <a:spcBef>
                <a:spcPts val="300"/>
              </a:spcBef>
              <a:spcAft>
                <a:spcPts val="300"/>
              </a:spcAft>
              <a:buSzPct val="120000"/>
              <a:buFont typeface="Arial" pitchFamily="34" charset="0"/>
              <a:buChar char="•"/>
              <a:defRPr sz="1800">
                <a:solidFill>
                  <a:schemeClr val="tx1">
                    <a:lumMod val="65000"/>
                    <a:lumOff val="35000"/>
                  </a:schemeClr>
                </a:solidFill>
                <a:latin typeface="Arial" pitchFamily="34" charset="0"/>
                <a:cs typeface="Arial" pitchFamily="34" charset="0"/>
              </a:defRPr>
            </a:lvl3pPr>
            <a:lvl4pPr marL="914400">
              <a:lnSpc>
                <a:spcPts val="2160"/>
              </a:lnSpc>
              <a:spcBef>
                <a:spcPts val="200"/>
              </a:spcBef>
              <a:spcAft>
                <a:spcPts val="200"/>
              </a:spcAft>
              <a:defRPr sz="1800">
                <a:solidFill>
                  <a:schemeClr val="accent5">
                    <a:lumMod val="50000"/>
                  </a:schemeClr>
                </a:solidFill>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3"/>
          <p:cNvSpPr>
            <a:spLocks noGrp="1"/>
          </p:cNvSpPr>
          <p:nvPr>
            <p:ph sz="half" idx="2"/>
          </p:nvPr>
        </p:nvSpPr>
        <p:spPr>
          <a:xfrm>
            <a:off x="4648200" y="1219200"/>
            <a:ext cx="4038600" cy="5486400"/>
          </a:xfrm>
        </p:spPr>
        <p:txBody>
          <a:bodyPr/>
          <a:lstStyle>
            <a:lvl1pPr>
              <a:buFontTx/>
              <a:buNone/>
              <a:defRPr sz="2000">
                <a:solidFill>
                  <a:schemeClr val="tx1">
                    <a:lumMod val="65000"/>
                    <a:lumOff val="35000"/>
                  </a:schemeClr>
                </a:solidFill>
                <a:latin typeface="Arial" pitchFamily="34" charset="0"/>
                <a:cs typeface="Arial" pitchFamily="34" charset="0"/>
              </a:defRPr>
            </a:lvl1pPr>
            <a:lvl2pPr marL="457200">
              <a:lnSpc>
                <a:spcPts val="2400"/>
              </a:lnSpc>
              <a:spcBef>
                <a:spcPts val="480"/>
              </a:spcBef>
              <a:spcAft>
                <a:spcPts val="500"/>
              </a:spcAft>
              <a:buFont typeface="Wingdings" pitchFamily="2" charset="2"/>
              <a:buChar char="§"/>
              <a:defRPr sz="2000">
                <a:solidFill>
                  <a:schemeClr val="accent5">
                    <a:lumMod val="50000"/>
                  </a:schemeClr>
                </a:solidFill>
                <a:latin typeface="Arial" pitchFamily="34" charset="0"/>
                <a:cs typeface="Arial" pitchFamily="34" charset="0"/>
              </a:defRPr>
            </a:lvl2pPr>
            <a:lvl3pPr marL="685800">
              <a:lnSpc>
                <a:spcPts val="2160"/>
              </a:lnSpc>
              <a:spcBef>
                <a:spcPts val="400"/>
              </a:spcBef>
              <a:spcAft>
                <a:spcPts val="400"/>
              </a:spcAft>
              <a:buSzPct val="120000"/>
              <a:defRPr sz="1800">
                <a:solidFill>
                  <a:schemeClr val="tx1">
                    <a:lumMod val="65000"/>
                    <a:lumOff val="35000"/>
                  </a:schemeClr>
                </a:solidFill>
                <a:latin typeface="Arial" pitchFamily="34" charset="0"/>
                <a:cs typeface="Arial" pitchFamily="34" charset="0"/>
              </a:defRPr>
            </a:lvl3pPr>
            <a:lvl4pPr marL="914400">
              <a:lnSpc>
                <a:spcPts val="2160"/>
              </a:lnSpc>
              <a:spcBef>
                <a:spcPts val="300"/>
              </a:spcBef>
              <a:spcAft>
                <a:spcPts val="300"/>
              </a:spcAft>
              <a:defRPr sz="1800">
                <a:solidFill>
                  <a:schemeClr val="accent5">
                    <a:lumMod val="50000"/>
                  </a:schemeClr>
                </a:solidFill>
                <a:latin typeface="Arial" pitchFamily="34" charset="0"/>
                <a:cs typeface="Arial" pitchFamily="34" charset="0"/>
              </a:defRPr>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1" name="Straight Connector 10"/>
          <p:cNvCxnSpPr/>
          <p:nvPr userDrawn="1"/>
        </p:nvCxnSpPr>
        <p:spPr>
          <a:xfrm>
            <a:off x="304800" y="1066800"/>
            <a:ext cx="838200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373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28600" y="228600"/>
            <a:ext cx="8534400" cy="944562"/>
          </a:xfrm>
        </p:spPr>
        <p:txBody>
          <a:bodyPr>
            <a:normAutofit/>
          </a:bodyPr>
          <a:lstStyle>
            <a:lvl1pPr algn="l">
              <a:lnSpc>
                <a:spcPts val="2600"/>
              </a:lnSpc>
              <a:defRPr sz="2400" b="1" baseline="0">
                <a:solidFill>
                  <a:schemeClr val="tx1">
                    <a:lumMod val="65000"/>
                    <a:lumOff val="35000"/>
                  </a:schemeClr>
                </a:solidFill>
                <a:latin typeface="Arial" pitchFamily="34" charset="0"/>
                <a:cs typeface="Arial" pitchFamily="34" charset="0"/>
              </a:defRPr>
            </a:lvl1pPr>
          </a:lstStyle>
          <a:p>
            <a:r>
              <a:rPr lang="en-US" dirty="0"/>
              <a:t>Click to edit Master title style</a:t>
            </a:r>
            <a:br>
              <a:rPr lang="en-US" dirty="0"/>
            </a:br>
            <a:r>
              <a:rPr lang="en-US" dirty="0"/>
              <a:t>second line</a:t>
            </a:r>
          </a:p>
        </p:txBody>
      </p:sp>
      <p:cxnSp>
        <p:nvCxnSpPr>
          <p:cNvPr id="11" name="Straight Connector 10"/>
          <p:cNvCxnSpPr/>
          <p:nvPr userDrawn="1"/>
        </p:nvCxnSpPr>
        <p:spPr>
          <a:xfrm>
            <a:off x="304800" y="1066800"/>
            <a:ext cx="838200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332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1283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1792288" y="5072062"/>
            <a:ext cx="5486400" cy="566738"/>
          </a:xfrm>
        </p:spPr>
        <p:txBody>
          <a:bodyPr anchor="b"/>
          <a:lstStyle>
            <a:lvl1pPr algn="l">
              <a:defRPr sz="2000" b="1">
                <a:solidFill>
                  <a:schemeClr val="tx1">
                    <a:lumMod val="65000"/>
                    <a:lumOff val="35000"/>
                  </a:schemeClr>
                </a:solidFill>
                <a:latin typeface="Arial" pitchFamily="34" charset="0"/>
                <a:cs typeface="Arial" pitchFamily="34" charset="0"/>
              </a:defRPr>
            </a:lvl1pPr>
          </a:lstStyle>
          <a:p>
            <a:r>
              <a:rPr lang="en-US"/>
              <a:t>Click to edit Master title style</a:t>
            </a:r>
            <a:endParaRPr lang="en-US" dirty="0"/>
          </a:p>
        </p:txBody>
      </p:sp>
      <p:sp>
        <p:nvSpPr>
          <p:cNvPr id="9" name="Picture Placeholder 2"/>
          <p:cNvSpPr>
            <a:spLocks noGrp="1"/>
          </p:cNvSpPr>
          <p:nvPr>
            <p:ph type="pic" idx="1"/>
          </p:nvPr>
        </p:nvSpPr>
        <p:spPr>
          <a:xfrm>
            <a:off x="1792288" y="612774"/>
            <a:ext cx="5486400" cy="4340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3"/>
          <p:cNvSpPr>
            <a:spLocks noGrp="1"/>
          </p:cNvSpPr>
          <p:nvPr>
            <p:ph type="body" sz="half" idx="2"/>
          </p:nvPr>
        </p:nvSpPr>
        <p:spPr>
          <a:xfrm>
            <a:off x="1792288" y="5748338"/>
            <a:ext cx="5486400" cy="500062"/>
          </a:xfrm>
        </p:spPr>
        <p:txBody>
          <a:bodyPr>
            <a:normAutofit/>
          </a:bodyPr>
          <a:lstStyle>
            <a:lvl1pPr marL="0" indent="0">
              <a:buNone/>
              <a:defRPr sz="1800">
                <a:solidFill>
                  <a:schemeClr val="accent5">
                    <a:lumMod val="50000"/>
                  </a:schemeClr>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75396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28600" y="304800"/>
            <a:ext cx="8458200" cy="762000"/>
          </a:xfrm>
        </p:spPr>
        <p:txBody>
          <a:bodyPr anchor="b">
            <a:noAutofit/>
          </a:bodyPr>
          <a:lstStyle>
            <a:lvl1pPr algn="l">
              <a:lnSpc>
                <a:spcPts val="2600"/>
              </a:lnSpc>
              <a:defRPr sz="2400" b="1" u="none" baseline="0">
                <a:solidFill>
                  <a:schemeClr val="tx1">
                    <a:lumMod val="65000"/>
                    <a:lumOff val="35000"/>
                  </a:schemeClr>
                </a:solidFill>
                <a:effectLst/>
                <a:latin typeface="Arial" pitchFamily="34" charset="0"/>
                <a:ea typeface="Adobe Fan Heiti Std B" pitchFamily="34" charset="-128"/>
                <a:cs typeface="Arial" pitchFamily="34" charset="0"/>
              </a:defRPr>
            </a:lvl1pPr>
          </a:lstStyle>
          <a:p>
            <a:r>
              <a:rPr lang="en-US" dirty="0"/>
              <a:t>Click to edit Master title style</a:t>
            </a:r>
            <a:br>
              <a:rPr lang="en-US" dirty="0"/>
            </a:br>
            <a:r>
              <a:rPr lang="en-US" dirty="0"/>
              <a:t>second line</a:t>
            </a:r>
          </a:p>
        </p:txBody>
      </p:sp>
      <p:sp>
        <p:nvSpPr>
          <p:cNvPr id="8" name="Content Placeholder 2"/>
          <p:cNvSpPr>
            <a:spLocks noGrp="1"/>
          </p:cNvSpPr>
          <p:nvPr>
            <p:ph idx="1"/>
          </p:nvPr>
        </p:nvSpPr>
        <p:spPr>
          <a:xfrm>
            <a:off x="457200" y="1219200"/>
            <a:ext cx="8229600" cy="5410200"/>
          </a:xfrm>
        </p:spPr>
        <p:txBody>
          <a:bodyPr/>
          <a:lstStyle>
            <a:lvl1pPr>
              <a:buFontTx/>
              <a:buNone/>
              <a:defRPr sz="2000">
                <a:solidFill>
                  <a:schemeClr val="tx1">
                    <a:lumMod val="65000"/>
                    <a:lumOff val="35000"/>
                  </a:schemeClr>
                </a:solidFill>
                <a:latin typeface="Arial" pitchFamily="34" charset="0"/>
                <a:cs typeface="Arial" pitchFamily="34" charset="0"/>
              </a:defRPr>
            </a:lvl1pPr>
            <a:lvl2pPr>
              <a:buFont typeface="Wingdings" pitchFamily="2" charset="2"/>
              <a:buChar char="§"/>
              <a:defRPr sz="2000">
                <a:solidFill>
                  <a:schemeClr val="accent5">
                    <a:lumMod val="50000"/>
                  </a:schemeClr>
                </a:solidFill>
                <a:latin typeface="Arial" pitchFamily="34" charset="0"/>
                <a:cs typeface="Arial" pitchFamily="34" charset="0"/>
              </a:defRPr>
            </a:lvl2pPr>
            <a:lvl3pPr>
              <a:lnSpc>
                <a:spcPts val="2300"/>
              </a:lnSpc>
              <a:buSzPct val="120000"/>
              <a:defRPr sz="1800">
                <a:solidFill>
                  <a:schemeClr val="tx1">
                    <a:lumMod val="65000"/>
                    <a:lumOff val="35000"/>
                  </a:schemeClr>
                </a:solidFill>
                <a:latin typeface="Arial" pitchFamily="34" charset="0"/>
                <a:cs typeface="Arial" pitchFamily="34" charset="0"/>
              </a:defRPr>
            </a:lvl3pPr>
            <a:lvl4pPr>
              <a:lnSpc>
                <a:spcPts val="2300"/>
              </a:lnSpc>
              <a:defRPr sz="1800">
                <a:solidFill>
                  <a:schemeClr val="accent5">
                    <a:lumMod val="50000"/>
                  </a:schemeClr>
                </a:solidFill>
                <a:latin typeface="Arial" pitchFamily="34" charset="0"/>
                <a:cs typeface="Arial" pitchFamily="34" charset="0"/>
              </a:defRPr>
            </a:lvl4pPr>
            <a:lvl5pPr>
              <a:defRPr>
                <a:solidFill>
                  <a:schemeClr val="bg1">
                    <a:lumMod val="85000"/>
                  </a:schemeClr>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p:cNvCxnSpPr/>
          <p:nvPr userDrawn="1"/>
        </p:nvCxnSpPr>
        <p:spPr>
          <a:xfrm>
            <a:off x="304800" y="1066800"/>
            <a:ext cx="838200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331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1063625" y="-152400"/>
            <a:ext cx="8308975" cy="1143000"/>
          </a:xfrm>
        </p:spPr>
        <p:txBody>
          <a:bodyPr/>
          <a:lstStyle>
            <a:lvl1pPr>
              <a:defRPr>
                <a:solidFill>
                  <a:srgbClr val="FFFFFF"/>
                </a:solidFill>
              </a:defRPr>
            </a:lvl1pPr>
          </a:lstStyle>
          <a:p>
            <a:r>
              <a:rPr lang="en-US" dirty="0"/>
              <a:t>Click to edit Master title style</a:t>
            </a:r>
            <a:endParaRPr dirty="0"/>
          </a:p>
        </p:txBody>
      </p:sp>
      <p:sp>
        <p:nvSpPr>
          <p:cNvPr id="3" name="Slide Number Placeholder 3"/>
          <p:cNvSpPr>
            <a:spLocks noGrp="1"/>
          </p:cNvSpPr>
          <p:nvPr>
            <p:ph type="sldNum" sz="quarter" idx="10"/>
          </p:nvPr>
        </p:nvSpPr>
        <p:spPr>
          <a:xfrm>
            <a:off x="8681335" y="76200"/>
            <a:ext cx="533400" cy="365125"/>
          </a:xfrm>
          <a:prstGeom prst="rect">
            <a:avLst/>
          </a:prstGeom>
        </p:spPr>
        <p:txBody>
          <a:bodyPr/>
          <a:lstStyle>
            <a:lvl1pPr>
              <a:defRPr sz="1200">
                <a:solidFill>
                  <a:srgbClr val="FFFFFF"/>
                </a:solidFill>
              </a:defRPr>
            </a:lvl1pPr>
          </a:lstStyle>
          <a:p>
            <a:pPr>
              <a:defRPr/>
            </a:pPr>
            <a:fld id="{F817D2C8-52F3-3A44-9D55-8EF355D57667}" type="slidenum">
              <a:rPr lang="en-US" smtClean="0"/>
              <a:pPr>
                <a:defRPr/>
              </a:pPr>
              <a:t>‹#›</a:t>
            </a:fld>
            <a:endParaRPr lang="en-US" sz="600" dirty="0">
              <a:latin typeface="Times" charset="0"/>
            </a:endParaRPr>
          </a:p>
        </p:txBody>
      </p:sp>
    </p:spTree>
    <p:extLst>
      <p:ext uri="{BB962C8B-B14F-4D97-AF65-F5344CB8AC3E}">
        <p14:creationId xmlns:p14="http://schemas.microsoft.com/office/powerpoint/2010/main" val="520946491"/>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600" y="228600"/>
            <a:ext cx="8458200" cy="944562"/>
          </a:xfrm>
        </p:spPr>
        <p:txBody>
          <a:bodyPr>
            <a:normAutofit/>
          </a:bodyPr>
          <a:lstStyle>
            <a:lvl1pPr algn="l">
              <a:lnSpc>
                <a:spcPts val="2600"/>
              </a:lnSpc>
              <a:defRPr sz="2400" b="1">
                <a:solidFill>
                  <a:schemeClr val="tx1">
                    <a:lumMod val="65000"/>
                    <a:lumOff val="35000"/>
                  </a:schemeClr>
                </a:solidFill>
                <a:latin typeface="Arial" pitchFamily="34" charset="0"/>
                <a:cs typeface="Arial" pitchFamily="34" charset="0"/>
              </a:defRPr>
            </a:lvl1pPr>
          </a:lstStyle>
          <a:p>
            <a:r>
              <a:rPr lang="en-US" dirty="0"/>
              <a:t>Click to edit Master title style</a:t>
            </a:r>
            <a:br>
              <a:rPr lang="en-US" dirty="0"/>
            </a:br>
            <a:r>
              <a:rPr lang="en-US" dirty="0"/>
              <a:t>second line</a:t>
            </a:r>
          </a:p>
        </p:txBody>
      </p:sp>
      <p:sp>
        <p:nvSpPr>
          <p:cNvPr id="9" name="Content Placeholder 2"/>
          <p:cNvSpPr>
            <a:spLocks noGrp="1"/>
          </p:cNvSpPr>
          <p:nvPr>
            <p:ph sz="half" idx="1"/>
          </p:nvPr>
        </p:nvSpPr>
        <p:spPr>
          <a:xfrm>
            <a:off x="457200" y="1219200"/>
            <a:ext cx="4038600" cy="5486400"/>
          </a:xfrm>
        </p:spPr>
        <p:txBody>
          <a:bodyPr/>
          <a:lstStyle>
            <a:lvl1pPr>
              <a:buSzPct val="120000"/>
              <a:buFontTx/>
              <a:buNone/>
              <a:defRPr sz="2000">
                <a:solidFill>
                  <a:schemeClr val="tx1">
                    <a:lumMod val="65000"/>
                    <a:lumOff val="35000"/>
                  </a:schemeClr>
                </a:solidFill>
                <a:latin typeface="Arial" pitchFamily="34" charset="0"/>
                <a:cs typeface="Arial" pitchFamily="34" charset="0"/>
              </a:defRPr>
            </a:lvl1pPr>
            <a:lvl2pPr marL="457200">
              <a:lnSpc>
                <a:spcPts val="2400"/>
              </a:lnSpc>
              <a:spcBef>
                <a:spcPts val="500"/>
              </a:spcBef>
              <a:spcAft>
                <a:spcPts val="500"/>
              </a:spcAft>
              <a:buFont typeface="Wingdings" pitchFamily="2" charset="2"/>
              <a:buChar char="§"/>
              <a:defRPr sz="2000">
                <a:solidFill>
                  <a:schemeClr val="accent5">
                    <a:lumMod val="50000"/>
                  </a:schemeClr>
                </a:solidFill>
                <a:latin typeface="Arial" pitchFamily="34" charset="0"/>
                <a:cs typeface="Arial" pitchFamily="34" charset="0"/>
              </a:defRPr>
            </a:lvl2pPr>
            <a:lvl3pPr marL="685800">
              <a:lnSpc>
                <a:spcPts val="2160"/>
              </a:lnSpc>
              <a:spcBef>
                <a:spcPts val="300"/>
              </a:spcBef>
              <a:spcAft>
                <a:spcPts val="300"/>
              </a:spcAft>
              <a:buSzPct val="120000"/>
              <a:buFont typeface="Arial" pitchFamily="34" charset="0"/>
              <a:buChar char="•"/>
              <a:defRPr sz="1800">
                <a:solidFill>
                  <a:schemeClr val="tx1">
                    <a:lumMod val="65000"/>
                    <a:lumOff val="35000"/>
                  </a:schemeClr>
                </a:solidFill>
                <a:latin typeface="Arial" pitchFamily="34" charset="0"/>
                <a:cs typeface="Arial" pitchFamily="34" charset="0"/>
              </a:defRPr>
            </a:lvl3pPr>
            <a:lvl4pPr marL="914400">
              <a:lnSpc>
                <a:spcPts val="2160"/>
              </a:lnSpc>
              <a:spcBef>
                <a:spcPts val="200"/>
              </a:spcBef>
              <a:spcAft>
                <a:spcPts val="200"/>
              </a:spcAft>
              <a:defRPr sz="1800">
                <a:solidFill>
                  <a:schemeClr val="accent5">
                    <a:lumMod val="50000"/>
                  </a:schemeClr>
                </a:solidFill>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3"/>
          <p:cNvSpPr>
            <a:spLocks noGrp="1"/>
          </p:cNvSpPr>
          <p:nvPr>
            <p:ph sz="half" idx="2"/>
          </p:nvPr>
        </p:nvSpPr>
        <p:spPr>
          <a:xfrm>
            <a:off x="4648200" y="1219200"/>
            <a:ext cx="4038600" cy="5486400"/>
          </a:xfrm>
        </p:spPr>
        <p:txBody>
          <a:bodyPr/>
          <a:lstStyle>
            <a:lvl1pPr>
              <a:buFontTx/>
              <a:buNone/>
              <a:defRPr sz="2000">
                <a:solidFill>
                  <a:schemeClr val="tx1">
                    <a:lumMod val="65000"/>
                    <a:lumOff val="35000"/>
                  </a:schemeClr>
                </a:solidFill>
                <a:latin typeface="Arial" pitchFamily="34" charset="0"/>
                <a:cs typeface="Arial" pitchFamily="34" charset="0"/>
              </a:defRPr>
            </a:lvl1pPr>
            <a:lvl2pPr marL="457200">
              <a:lnSpc>
                <a:spcPts val="2400"/>
              </a:lnSpc>
              <a:spcBef>
                <a:spcPts val="480"/>
              </a:spcBef>
              <a:spcAft>
                <a:spcPts val="500"/>
              </a:spcAft>
              <a:buFont typeface="Wingdings" pitchFamily="2" charset="2"/>
              <a:buChar char="§"/>
              <a:defRPr sz="2000">
                <a:solidFill>
                  <a:schemeClr val="accent5">
                    <a:lumMod val="50000"/>
                  </a:schemeClr>
                </a:solidFill>
                <a:latin typeface="Arial" pitchFamily="34" charset="0"/>
                <a:cs typeface="Arial" pitchFamily="34" charset="0"/>
              </a:defRPr>
            </a:lvl2pPr>
            <a:lvl3pPr marL="685800">
              <a:lnSpc>
                <a:spcPts val="2160"/>
              </a:lnSpc>
              <a:spcBef>
                <a:spcPts val="400"/>
              </a:spcBef>
              <a:spcAft>
                <a:spcPts val="400"/>
              </a:spcAft>
              <a:buSzPct val="120000"/>
              <a:defRPr sz="1800">
                <a:solidFill>
                  <a:schemeClr val="tx1">
                    <a:lumMod val="65000"/>
                    <a:lumOff val="35000"/>
                  </a:schemeClr>
                </a:solidFill>
                <a:latin typeface="Arial" pitchFamily="34" charset="0"/>
                <a:cs typeface="Arial" pitchFamily="34" charset="0"/>
              </a:defRPr>
            </a:lvl3pPr>
            <a:lvl4pPr marL="914400">
              <a:lnSpc>
                <a:spcPts val="2160"/>
              </a:lnSpc>
              <a:spcBef>
                <a:spcPts val="300"/>
              </a:spcBef>
              <a:spcAft>
                <a:spcPts val="300"/>
              </a:spcAft>
              <a:defRPr sz="1800">
                <a:solidFill>
                  <a:schemeClr val="accent5">
                    <a:lumMod val="50000"/>
                  </a:schemeClr>
                </a:solidFill>
                <a:latin typeface="Arial" pitchFamily="34" charset="0"/>
                <a:cs typeface="Arial" pitchFamily="34" charset="0"/>
              </a:defRPr>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1" name="Straight Connector 10"/>
          <p:cNvCxnSpPr/>
          <p:nvPr userDrawn="1"/>
        </p:nvCxnSpPr>
        <p:spPr>
          <a:xfrm>
            <a:off x="304800" y="1066800"/>
            <a:ext cx="838200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296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28600" y="228600"/>
            <a:ext cx="8534400" cy="944562"/>
          </a:xfrm>
        </p:spPr>
        <p:txBody>
          <a:bodyPr>
            <a:normAutofit/>
          </a:bodyPr>
          <a:lstStyle>
            <a:lvl1pPr algn="l">
              <a:lnSpc>
                <a:spcPts val="2600"/>
              </a:lnSpc>
              <a:defRPr sz="2400" b="1" baseline="0">
                <a:solidFill>
                  <a:schemeClr val="tx1">
                    <a:lumMod val="65000"/>
                    <a:lumOff val="35000"/>
                  </a:schemeClr>
                </a:solidFill>
                <a:latin typeface="Arial" pitchFamily="34" charset="0"/>
                <a:cs typeface="Arial" pitchFamily="34" charset="0"/>
              </a:defRPr>
            </a:lvl1pPr>
          </a:lstStyle>
          <a:p>
            <a:r>
              <a:rPr lang="en-US" dirty="0"/>
              <a:t>Click to edit Master title style</a:t>
            </a:r>
            <a:br>
              <a:rPr lang="en-US" dirty="0"/>
            </a:br>
            <a:r>
              <a:rPr lang="en-US" dirty="0"/>
              <a:t>second line</a:t>
            </a:r>
          </a:p>
        </p:txBody>
      </p:sp>
      <p:cxnSp>
        <p:nvCxnSpPr>
          <p:cNvPr id="11" name="Straight Connector 10"/>
          <p:cNvCxnSpPr/>
          <p:nvPr userDrawn="1"/>
        </p:nvCxnSpPr>
        <p:spPr>
          <a:xfrm>
            <a:off x="304800" y="1066800"/>
            <a:ext cx="838200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7831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146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1792288" y="5072062"/>
            <a:ext cx="5486400" cy="566738"/>
          </a:xfrm>
        </p:spPr>
        <p:txBody>
          <a:bodyPr anchor="b"/>
          <a:lstStyle>
            <a:lvl1pPr algn="l">
              <a:defRPr sz="2000" b="1">
                <a:solidFill>
                  <a:schemeClr val="tx1">
                    <a:lumMod val="65000"/>
                    <a:lumOff val="35000"/>
                  </a:schemeClr>
                </a:solidFill>
                <a:latin typeface="Arial" pitchFamily="34" charset="0"/>
                <a:cs typeface="Arial" pitchFamily="34" charset="0"/>
              </a:defRPr>
            </a:lvl1pPr>
          </a:lstStyle>
          <a:p>
            <a:r>
              <a:rPr lang="en-US"/>
              <a:t>Click to edit Master title style</a:t>
            </a:r>
            <a:endParaRPr lang="en-US" dirty="0"/>
          </a:p>
        </p:txBody>
      </p:sp>
      <p:sp>
        <p:nvSpPr>
          <p:cNvPr id="9" name="Picture Placeholder 2"/>
          <p:cNvSpPr>
            <a:spLocks noGrp="1"/>
          </p:cNvSpPr>
          <p:nvPr>
            <p:ph type="pic" idx="1"/>
          </p:nvPr>
        </p:nvSpPr>
        <p:spPr>
          <a:xfrm>
            <a:off x="1792288" y="612774"/>
            <a:ext cx="5486400" cy="4340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3"/>
          <p:cNvSpPr>
            <a:spLocks noGrp="1"/>
          </p:cNvSpPr>
          <p:nvPr>
            <p:ph type="body" sz="half" idx="2"/>
          </p:nvPr>
        </p:nvSpPr>
        <p:spPr>
          <a:xfrm>
            <a:off x="1792288" y="5748338"/>
            <a:ext cx="5486400" cy="500062"/>
          </a:xfrm>
        </p:spPr>
        <p:txBody>
          <a:bodyPr>
            <a:normAutofit/>
          </a:bodyPr>
          <a:lstStyle>
            <a:lvl1pPr marL="0" indent="0">
              <a:buNone/>
              <a:defRPr sz="1800">
                <a:solidFill>
                  <a:schemeClr val="accent5">
                    <a:lumMod val="50000"/>
                  </a:schemeClr>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325898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28600" y="304800"/>
            <a:ext cx="8458200" cy="762000"/>
          </a:xfrm>
        </p:spPr>
        <p:txBody>
          <a:bodyPr anchor="b">
            <a:noAutofit/>
          </a:bodyPr>
          <a:lstStyle>
            <a:lvl1pPr algn="l">
              <a:lnSpc>
                <a:spcPts val="2600"/>
              </a:lnSpc>
              <a:defRPr sz="2400" b="1" u="none" baseline="0">
                <a:solidFill>
                  <a:schemeClr val="tx1">
                    <a:lumMod val="65000"/>
                    <a:lumOff val="35000"/>
                  </a:schemeClr>
                </a:solidFill>
                <a:effectLst/>
                <a:latin typeface="Arial" pitchFamily="34" charset="0"/>
                <a:ea typeface="Adobe Fan Heiti Std B" pitchFamily="34" charset="-128"/>
                <a:cs typeface="Arial" pitchFamily="34" charset="0"/>
              </a:defRPr>
            </a:lvl1pPr>
          </a:lstStyle>
          <a:p>
            <a:r>
              <a:rPr lang="en-US" dirty="0"/>
              <a:t>Click to edit Master title style</a:t>
            </a:r>
            <a:br>
              <a:rPr lang="en-US" dirty="0"/>
            </a:br>
            <a:r>
              <a:rPr lang="en-US" dirty="0"/>
              <a:t>second line</a:t>
            </a:r>
          </a:p>
        </p:txBody>
      </p:sp>
      <p:sp>
        <p:nvSpPr>
          <p:cNvPr id="8" name="Content Placeholder 2"/>
          <p:cNvSpPr>
            <a:spLocks noGrp="1"/>
          </p:cNvSpPr>
          <p:nvPr>
            <p:ph idx="1"/>
          </p:nvPr>
        </p:nvSpPr>
        <p:spPr>
          <a:xfrm>
            <a:off x="457200" y="1219200"/>
            <a:ext cx="8229600" cy="5410200"/>
          </a:xfrm>
        </p:spPr>
        <p:txBody>
          <a:bodyPr/>
          <a:lstStyle>
            <a:lvl1pPr>
              <a:buFontTx/>
              <a:buNone/>
              <a:defRPr sz="2000">
                <a:solidFill>
                  <a:schemeClr val="tx1">
                    <a:lumMod val="65000"/>
                    <a:lumOff val="35000"/>
                  </a:schemeClr>
                </a:solidFill>
                <a:latin typeface="Arial" pitchFamily="34" charset="0"/>
                <a:cs typeface="Arial" pitchFamily="34" charset="0"/>
              </a:defRPr>
            </a:lvl1pPr>
            <a:lvl2pPr>
              <a:buFont typeface="Wingdings" pitchFamily="2" charset="2"/>
              <a:buChar char="§"/>
              <a:defRPr sz="2000">
                <a:solidFill>
                  <a:schemeClr val="accent5">
                    <a:lumMod val="50000"/>
                  </a:schemeClr>
                </a:solidFill>
                <a:latin typeface="Arial" pitchFamily="34" charset="0"/>
                <a:cs typeface="Arial" pitchFamily="34" charset="0"/>
              </a:defRPr>
            </a:lvl2pPr>
            <a:lvl3pPr>
              <a:lnSpc>
                <a:spcPts val="2300"/>
              </a:lnSpc>
              <a:buSzPct val="120000"/>
              <a:defRPr sz="1800">
                <a:solidFill>
                  <a:schemeClr val="tx1">
                    <a:lumMod val="65000"/>
                    <a:lumOff val="35000"/>
                  </a:schemeClr>
                </a:solidFill>
                <a:latin typeface="Arial" pitchFamily="34" charset="0"/>
                <a:cs typeface="Arial" pitchFamily="34" charset="0"/>
              </a:defRPr>
            </a:lvl3pPr>
            <a:lvl4pPr>
              <a:lnSpc>
                <a:spcPts val="2300"/>
              </a:lnSpc>
              <a:defRPr sz="1800">
                <a:solidFill>
                  <a:schemeClr val="accent5">
                    <a:lumMod val="50000"/>
                  </a:schemeClr>
                </a:solidFill>
                <a:latin typeface="Arial" pitchFamily="34" charset="0"/>
                <a:cs typeface="Arial" pitchFamily="34" charset="0"/>
              </a:defRPr>
            </a:lvl4pPr>
            <a:lvl5pPr>
              <a:defRPr>
                <a:solidFill>
                  <a:schemeClr val="bg1">
                    <a:lumMod val="85000"/>
                  </a:schemeClr>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p:cNvCxnSpPr/>
          <p:nvPr userDrawn="1"/>
        </p:nvCxnSpPr>
        <p:spPr>
          <a:xfrm>
            <a:off x="304800" y="1066800"/>
            <a:ext cx="838200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71035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600" y="228600"/>
            <a:ext cx="8458200" cy="944562"/>
          </a:xfrm>
        </p:spPr>
        <p:txBody>
          <a:bodyPr>
            <a:normAutofit/>
          </a:bodyPr>
          <a:lstStyle>
            <a:lvl1pPr algn="l">
              <a:lnSpc>
                <a:spcPts val="2600"/>
              </a:lnSpc>
              <a:defRPr sz="2400" b="1">
                <a:solidFill>
                  <a:schemeClr val="tx1">
                    <a:lumMod val="65000"/>
                    <a:lumOff val="35000"/>
                  </a:schemeClr>
                </a:solidFill>
                <a:latin typeface="Arial" pitchFamily="34" charset="0"/>
                <a:cs typeface="Arial" pitchFamily="34" charset="0"/>
              </a:defRPr>
            </a:lvl1pPr>
          </a:lstStyle>
          <a:p>
            <a:r>
              <a:rPr lang="en-US" dirty="0"/>
              <a:t>Click to edit Master title style</a:t>
            </a:r>
            <a:br>
              <a:rPr lang="en-US" dirty="0"/>
            </a:br>
            <a:r>
              <a:rPr lang="en-US" dirty="0"/>
              <a:t>second line</a:t>
            </a:r>
          </a:p>
        </p:txBody>
      </p:sp>
      <p:sp>
        <p:nvSpPr>
          <p:cNvPr id="9" name="Content Placeholder 2"/>
          <p:cNvSpPr>
            <a:spLocks noGrp="1"/>
          </p:cNvSpPr>
          <p:nvPr>
            <p:ph sz="half" idx="1"/>
          </p:nvPr>
        </p:nvSpPr>
        <p:spPr>
          <a:xfrm>
            <a:off x="457200" y="1219200"/>
            <a:ext cx="4038600" cy="5486400"/>
          </a:xfrm>
        </p:spPr>
        <p:txBody>
          <a:bodyPr/>
          <a:lstStyle>
            <a:lvl1pPr>
              <a:buSzPct val="120000"/>
              <a:buFontTx/>
              <a:buNone/>
              <a:defRPr sz="2000">
                <a:solidFill>
                  <a:schemeClr val="tx1">
                    <a:lumMod val="65000"/>
                    <a:lumOff val="35000"/>
                  </a:schemeClr>
                </a:solidFill>
                <a:latin typeface="Arial" pitchFamily="34" charset="0"/>
                <a:cs typeface="Arial" pitchFamily="34" charset="0"/>
              </a:defRPr>
            </a:lvl1pPr>
            <a:lvl2pPr marL="457200">
              <a:lnSpc>
                <a:spcPts val="2400"/>
              </a:lnSpc>
              <a:spcBef>
                <a:spcPts val="500"/>
              </a:spcBef>
              <a:spcAft>
                <a:spcPts val="500"/>
              </a:spcAft>
              <a:buFont typeface="Wingdings" pitchFamily="2" charset="2"/>
              <a:buChar char="§"/>
              <a:defRPr sz="2000">
                <a:solidFill>
                  <a:schemeClr val="accent5">
                    <a:lumMod val="50000"/>
                  </a:schemeClr>
                </a:solidFill>
                <a:latin typeface="Arial" pitchFamily="34" charset="0"/>
                <a:cs typeface="Arial" pitchFamily="34" charset="0"/>
              </a:defRPr>
            </a:lvl2pPr>
            <a:lvl3pPr marL="685800">
              <a:lnSpc>
                <a:spcPts val="2160"/>
              </a:lnSpc>
              <a:spcBef>
                <a:spcPts val="300"/>
              </a:spcBef>
              <a:spcAft>
                <a:spcPts val="300"/>
              </a:spcAft>
              <a:buSzPct val="120000"/>
              <a:buFont typeface="Arial" pitchFamily="34" charset="0"/>
              <a:buChar char="•"/>
              <a:defRPr sz="1800">
                <a:solidFill>
                  <a:schemeClr val="tx1">
                    <a:lumMod val="65000"/>
                    <a:lumOff val="35000"/>
                  </a:schemeClr>
                </a:solidFill>
                <a:latin typeface="Arial" pitchFamily="34" charset="0"/>
                <a:cs typeface="Arial" pitchFamily="34" charset="0"/>
              </a:defRPr>
            </a:lvl3pPr>
            <a:lvl4pPr marL="914400">
              <a:lnSpc>
                <a:spcPts val="2160"/>
              </a:lnSpc>
              <a:spcBef>
                <a:spcPts val="200"/>
              </a:spcBef>
              <a:spcAft>
                <a:spcPts val="200"/>
              </a:spcAft>
              <a:defRPr sz="1800">
                <a:solidFill>
                  <a:schemeClr val="accent5">
                    <a:lumMod val="50000"/>
                  </a:schemeClr>
                </a:solidFill>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3"/>
          <p:cNvSpPr>
            <a:spLocks noGrp="1"/>
          </p:cNvSpPr>
          <p:nvPr>
            <p:ph sz="half" idx="2"/>
          </p:nvPr>
        </p:nvSpPr>
        <p:spPr>
          <a:xfrm>
            <a:off x="4648200" y="1219200"/>
            <a:ext cx="4038600" cy="5486400"/>
          </a:xfrm>
        </p:spPr>
        <p:txBody>
          <a:bodyPr/>
          <a:lstStyle>
            <a:lvl1pPr>
              <a:buFontTx/>
              <a:buNone/>
              <a:defRPr sz="2000">
                <a:solidFill>
                  <a:schemeClr val="tx1">
                    <a:lumMod val="65000"/>
                    <a:lumOff val="35000"/>
                  </a:schemeClr>
                </a:solidFill>
                <a:latin typeface="Arial" pitchFamily="34" charset="0"/>
                <a:cs typeface="Arial" pitchFamily="34" charset="0"/>
              </a:defRPr>
            </a:lvl1pPr>
            <a:lvl2pPr marL="457200">
              <a:lnSpc>
                <a:spcPts val="2400"/>
              </a:lnSpc>
              <a:spcBef>
                <a:spcPts val="480"/>
              </a:spcBef>
              <a:spcAft>
                <a:spcPts val="500"/>
              </a:spcAft>
              <a:buFont typeface="Wingdings" pitchFamily="2" charset="2"/>
              <a:buChar char="§"/>
              <a:defRPr sz="2000">
                <a:solidFill>
                  <a:schemeClr val="accent5">
                    <a:lumMod val="50000"/>
                  </a:schemeClr>
                </a:solidFill>
                <a:latin typeface="Arial" pitchFamily="34" charset="0"/>
                <a:cs typeface="Arial" pitchFamily="34" charset="0"/>
              </a:defRPr>
            </a:lvl2pPr>
            <a:lvl3pPr marL="685800">
              <a:lnSpc>
                <a:spcPts val="2160"/>
              </a:lnSpc>
              <a:spcBef>
                <a:spcPts val="400"/>
              </a:spcBef>
              <a:spcAft>
                <a:spcPts val="400"/>
              </a:spcAft>
              <a:buSzPct val="120000"/>
              <a:defRPr sz="1800">
                <a:solidFill>
                  <a:schemeClr val="tx1">
                    <a:lumMod val="65000"/>
                    <a:lumOff val="35000"/>
                  </a:schemeClr>
                </a:solidFill>
                <a:latin typeface="Arial" pitchFamily="34" charset="0"/>
                <a:cs typeface="Arial" pitchFamily="34" charset="0"/>
              </a:defRPr>
            </a:lvl3pPr>
            <a:lvl4pPr marL="914400">
              <a:lnSpc>
                <a:spcPts val="2160"/>
              </a:lnSpc>
              <a:spcBef>
                <a:spcPts val="300"/>
              </a:spcBef>
              <a:spcAft>
                <a:spcPts val="300"/>
              </a:spcAft>
              <a:defRPr sz="1800">
                <a:solidFill>
                  <a:schemeClr val="accent5">
                    <a:lumMod val="50000"/>
                  </a:schemeClr>
                </a:solidFill>
                <a:latin typeface="Arial" pitchFamily="34" charset="0"/>
                <a:cs typeface="Arial" pitchFamily="34" charset="0"/>
              </a:defRPr>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1" name="Straight Connector 10"/>
          <p:cNvCxnSpPr/>
          <p:nvPr userDrawn="1"/>
        </p:nvCxnSpPr>
        <p:spPr>
          <a:xfrm>
            <a:off x="304800" y="1066800"/>
            <a:ext cx="838200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568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28600" y="228600"/>
            <a:ext cx="8534400" cy="944562"/>
          </a:xfrm>
        </p:spPr>
        <p:txBody>
          <a:bodyPr>
            <a:normAutofit/>
          </a:bodyPr>
          <a:lstStyle>
            <a:lvl1pPr algn="l">
              <a:lnSpc>
                <a:spcPts val="2600"/>
              </a:lnSpc>
              <a:defRPr sz="2400" b="1" baseline="0">
                <a:solidFill>
                  <a:schemeClr val="tx1">
                    <a:lumMod val="65000"/>
                    <a:lumOff val="35000"/>
                  </a:schemeClr>
                </a:solidFill>
                <a:latin typeface="Arial" pitchFamily="34" charset="0"/>
                <a:cs typeface="Arial" pitchFamily="34" charset="0"/>
              </a:defRPr>
            </a:lvl1pPr>
          </a:lstStyle>
          <a:p>
            <a:r>
              <a:rPr lang="en-US" dirty="0"/>
              <a:t>Click to edit Master title style</a:t>
            </a:r>
            <a:br>
              <a:rPr lang="en-US" dirty="0"/>
            </a:br>
            <a:r>
              <a:rPr lang="en-US" dirty="0"/>
              <a:t>second line</a:t>
            </a:r>
          </a:p>
        </p:txBody>
      </p:sp>
      <p:cxnSp>
        <p:nvCxnSpPr>
          <p:cNvPr id="11" name="Straight Connector 10"/>
          <p:cNvCxnSpPr/>
          <p:nvPr userDrawn="1"/>
        </p:nvCxnSpPr>
        <p:spPr>
          <a:xfrm>
            <a:off x="304800" y="1066800"/>
            <a:ext cx="838200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2231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137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1792288" y="5072062"/>
            <a:ext cx="5486400" cy="566738"/>
          </a:xfrm>
        </p:spPr>
        <p:txBody>
          <a:bodyPr anchor="b"/>
          <a:lstStyle>
            <a:lvl1pPr algn="l">
              <a:defRPr sz="2000" b="1">
                <a:solidFill>
                  <a:schemeClr val="tx1">
                    <a:lumMod val="65000"/>
                    <a:lumOff val="35000"/>
                  </a:schemeClr>
                </a:solidFill>
                <a:latin typeface="Arial" pitchFamily="34" charset="0"/>
                <a:cs typeface="Arial" pitchFamily="34" charset="0"/>
              </a:defRPr>
            </a:lvl1pPr>
          </a:lstStyle>
          <a:p>
            <a:r>
              <a:rPr lang="en-US"/>
              <a:t>Click to edit Master title style</a:t>
            </a:r>
            <a:endParaRPr lang="en-US" dirty="0"/>
          </a:p>
        </p:txBody>
      </p:sp>
      <p:sp>
        <p:nvSpPr>
          <p:cNvPr id="9" name="Picture Placeholder 2"/>
          <p:cNvSpPr>
            <a:spLocks noGrp="1"/>
          </p:cNvSpPr>
          <p:nvPr>
            <p:ph type="pic" idx="1"/>
          </p:nvPr>
        </p:nvSpPr>
        <p:spPr>
          <a:xfrm>
            <a:off x="1792288" y="612774"/>
            <a:ext cx="5486400" cy="4340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3"/>
          <p:cNvSpPr>
            <a:spLocks noGrp="1"/>
          </p:cNvSpPr>
          <p:nvPr>
            <p:ph type="body" sz="half" idx="2"/>
          </p:nvPr>
        </p:nvSpPr>
        <p:spPr>
          <a:xfrm>
            <a:off x="1792288" y="5748338"/>
            <a:ext cx="5486400" cy="500062"/>
          </a:xfrm>
        </p:spPr>
        <p:txBody>
          <a:bodyPr>
            <a:normAutofit/>
          </a:bodyPr>
          <a:lstStyle>
            <a:lvl1pPr marL="0" indent="0">
              <a:buNone/>
              <a:defRPr sz="1800">
                <a:solidFill>
                  <a:schemeClr val="accent5">
                    <a:lumMod val="50000"/>
                  </a:schemeClr>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4009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28600" y="304800"/>
            <a:ext cx="8458200" cy="762000"/>
          </a:xfrm>
        </p:spPr>
        <p:txBody>
          <a:bodyPr anchor="b">
            <a:noAutofit/>
          </a:bodyPr>
          <a:lstStyle>
            <a:lvl1pPr algn="l">
              <a:lnSpc>
                <a:spcPts val="2600"/>
              </a:lnSpc>
              <a:defRPr sz="2400" b="1" u="none" baseline="0">
                <a:solidFill>
                  <a:schemeClr val="tx1">
                    <a:lumMod val="65000"/>
                    <a:lumOff val="35000"/>
                  </a:schemeClr>
                </a:solidFill>
                <a:effectLst/>
                <a:latin typeface="Arial" pitchFamily="34" charset="0"/>
                <a:ea typeface="Adobe Fan Heiti Std B" pitchFamily="34" charset="-128"/>
                <a:cs typeface="Arial" pitchFamily="34" charset="0"/>
              </a:defRPr>
            </a:lvl1pPr>
          </a:lstStyle>
          <a:p>
            <a:r>
              <a:rPr lang="en-US" dirty="0"/>
              <a:t>Click to edit Master title style</a:t>
            </a:r>
            <a:br>
              <a:rPr lang="en-US" dirty="0"/>
            </a:br>
            <a:r>
              <a:rPr lang="en-US" dirty="0"/>
              <a:t>second line</a:t>
            </a:r>
          </a:p>
        </p:txBody>
      </p:sp>
      <p:sp>
        <p:nvSpPr>
          <p:cNvPr id="8" name="Content Placeholder 2"/>
          <p:cNvSpPr>
            <a:spLocks noGrp="1"/>
          </p:cNvSpPr>
          <p:nvPr>
            <p:ph idx="1"/>
          </p:nvPr>
        </p:nvSpPr>
        <p:spPr>
          <a:xfrm>
            <a:off x="457200" y="1219200"/>
            <a:ext cx="8229600" cy="5410200"/>
          </a:xfrm>
        </p:spPr>
        <p:txBody>
          <a:bodyPr/>
          <a:lstStyle>
            <a:lvl1pPr>
              <a:buFontTx/>
              <a:buNone/>
              <a:defRPr sz="2000">
                <a:solidFill>
                  <a:schemeClr val="tx1">
                    <a:lumMod val="65000"/>
                    <a:lumOff val="35000"/>
                  </a:schemeClr>
                </a:solidFill>
                <a:latin typeface="Arial" pitchFamily="34" charset="0"/>
                <a:cs typeface="Arial" pitchFamily="34" charset="0"/>
              </a:defRPr>
            </a:lvl1pPr>
            <a:lvl2pPr>
              <a:buFont typeface="Wingdings" pitchFamily="2" charset="2"/>
              <a:buChar char="§"/>
              <a:defRPr sz="2000">
                <a:solidFill>
                  <a:schemeClr val="accent5">
                    <a:lumMod val="50000"/>
                  </a:schemeClr>
                </a:solidFill>
                <a:latin typeface="Arial" pitchFamily="34" charset="0"/>
                <a:cs typeface="Arial" pitchFamily="34" charset="0"/>
              </a:defRPr>
            </a:lvl2pPr>
            <a:lvl3pPr>
              <a:lnSpc>
                <a:spcPts val="2300"/>
              </a:lnSpc>
              <a:buSzPct val="120000"/>
              <a:defRPr sz="1800">
                <a:solidFill>
                  <a:schemeClr val="tx1">
                    <a:lumMod val="65000"/>
                    <a:lumOff val="35000"/>
                  </a:schemeClr>
                </a:solidFill>
                <a:latin typeface="Arial" pitchFamily="34" charset="0"/>
                <a:cs typeface="Arial" pitchFamily="34" charset="0"/>
              </a:defRPr>
            </a:lvl3pPr>
            <a:lvl4pPr>
              <a:lnSpc>
                <a:spcPts val="2300"/>
              </a:lnSpc>
              <a:defRPr sz="1800">
                <a:solidFill>
                  <a:schemeClr val="accent5">
                    <a:lumMod val="50000"/>
                  </a:schemeClr>
                </a:solidFill>
                <a:latin typeface="Arial" pitchFamily="34" charset="0"/>
                <a:cs typeface="Arial" pitchFamily="34" charset="0"/>
              </a:defRPr>
            </a:lvl4pPr>
            <a:lvl5pPr>
              <a:defRPr>
                <a:solidFill>
                  <a:schemeClr val="bg1">
                    <a:lumMod val="85000"/>
                  </a:schemeClr>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p:cNvCxnSpPr/>
          <p:nvPr userDrawn="1"/>
        </p:nvCxnSpPr>
        <p:spPr>
          <a:xfrm>
            <a:off x="304800" y="1066800"/>
            <a:ext cx="838200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451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5" name="Title 1"/>
          <p:cNvSpPr>
            <a:spLocks noGrp="1"/>
          </p:cNvSpPr>
          <p:nvPr>
            <p:ph type="title"/>
          </p:nvPr>
        </p:nvSpPr>
        <p:spPr>
          <a:xfrm>
            <a:off x="1063625" y="76200"/>
            <a:ext cx="7165975" cy="762000"/>
          </a:xfrm>
        </p:spPr>
        <p:txBody>
          <a:bodyPr>
            <a:normAutofit/>
          </a:bodyPr>
          <a:lstStyle>
            <a:lvl1pPr>
              <a:defRPr sz="40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a:t>Click to edit Master title style</a:t>
            </a:r>
            <a:endParaRPr dirty="0"/>
          </a:p>
        </p:txBody>
      </p:sp>
      <p:sp>
        <p:nvSpPr>
          <p:cNvPr id="8" name="Content Placeholder 7"/>
          <p:cNvSpPr>
            <a:spLocks noGrp="1"/>
          </p:cNvSpPr>
          <p:nvPr>
            <p:ph sz="quarter" idx="11"/>
          </p:nvPr>
        </p:nvSpPr>
        <p:spPr>
          <a:xfrm>
            <a:off x="990600" y="1086295"/>
            <a:ext cx="7239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a:xfrm>
            <a:off x="8685605" y="76200"/>
            <a:ext cx="533400" cy="365125"/>
          </a:xfrm>
          <a:prstGeom prst="rect">
            <a:avLst/>
          </a:prstGeom>
        </p:spPr>
        <p:txBody>
          <a:bodyPr/>
          <a:lstStyle>
            <a:lvl1pPr>
              <a:defRPr sz="1200">
                <a:solidFill>
                  <a:srgbClr val="FFFFFF"/>
                </a:solidFill>
              </a:defRPr>
            </a:lvl1pPr>
          </a:lstStyle>
          <a:p>
            <a:pPr>
              <a:defRPr/>
            </a:pPr>
            <a:fld id="{09954CA3-D4D3-9A48-835D-EE206C73C9EB}" type="slidenum">
              <a:rPr lang="en-US" smtClean="0"/>
              <a:pPr>
                <a:defRPr/>
              </a:pPr>
              <a:t>‹#›</a:t>
            </a:fld>
            <a:endParaRPr lang="en-US" sz="600" dirty="0">
              <a:latin typeface="Times" charset="0"/>
            </a:endParaRPr>
          </a:p>
        </p:txBody>
      </p:sp>
      <p:sp>
        <p:nvSpPr>
          <p:cNvPr id="2" name="TextBox 1"/>
          <p:cNvSpPr txBox="1"/>
          <p:nvPr userDrawn="1"/>
        </p:nvSpPr>
        <p:spPr>
          <a:xfrm>
            <a:off x="1538005" y="6501400"/>
            <a:ext cx="6287555" cy="307777"/>
          </a:xfrm>
          <a:prstGeom prst="rect">
            <a:avLst/>
          </a:prstGeom>
          <a:noFill/>
        </p:spPr>
        <p:txBody>
          <a:bodyPr wrap="none" rtlCol="0">
            <a:spAutoFit/>
          </a:bodyPr>
          <a:lstStyle/>
          <a:p>
            <a:r>
              <a:rPr lang="en-US" sz="1400" i="1" dirty="0">
                <a:solidFill>
                  <a:srgbClr val="336699"/>
                </a:solidFill>
              </a:rPr>
              <a:t>Hanisch,</a:t>
            </a:r>
            <a:r>
              <a:rPr lang="en-US" sz="1400" i="1" baseline="0" dirty="0">
                <a:solidFill>
                  <a:srgbClr val="336699"/>
                </a:solidFill>
              </a:rPr>
              <a:t> Global Biodiversity Informatics Conference 2  |   Copenhagen, July 24, 2018</a:t>
            </a:r>
            <a:endParaRPr lang="en-US" sz="1400" i="1" dirty="0">
              <a:solidFill>
                <a:srgbClr val="336699"/>
              </a:solidFill>
            </a:endParaRPr>
          </a:p>
        </p:txBody>
      </p:sp>
      <p:pic>
        <p:nvPicPr>
          <p:cNvPr id="6" name="Picture 5" descr="NISTlogo_stacked_PMS655.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9045" y="6117350"/>
            <a:ext cx="1284445" cy="524862"/>
          </a:xfrm>
          <a:prstGeom prst="rect">
            <a:avLst/>
          </a:prstGeom>
        </p:spPr>
      </p:pic>
    </p:spTree>
    <p:extLst>
      <p:ext uri="{BB962C8B-B14F-4D97-AF65-F5344CB8AC3E}">
        <p14:creationId xmlns:p14="http://schemas.microsoft.com/office/powerpoint/2010/main" val="322086519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600" y="228600"/>
            <a:ext cx="8458200" cy="944562"/>
          </a:xfrm>
        </p:spPr>
        <p:txBody>
          <a:bodyPr>
            <a:normAutofit/>
          </a:bodyPr>
          <a:lstStyle>
            <a:lvl1pPr algn="l">
              <a:lnSpc>
                <a:spcPts val="2600"/>
              </a:lnSpc>
              <a:defRPr sz="2400" b="1">
                <a:solidFill>
                  <a:schemeClr val="tx1">
                    <a:lumMod val="65000"/>
                    <a:lumOff val="35000"/>
                  </a:schemeClr>
                </a:solidFill>
                <a:latin typeface="Arial" pitchFamily="34" charset="0"/>
                <a:cs typeface="Arial" pitchFamily="34" charset="0"/>
              </a:defRPr>
            </a:lvl1pPr>
          </a:lstStyle>
          <a:p>
            <a:r>
              <a:rPr lang="en-US" dirty="0"/>
              <a:t>Click to edit Master title style</a:t>
            </a:r>
            <a:br>
              <a:rPr lang="en-US" dirty="0"/>
            </a:br>
            <a:r>
              <a:rPr lang="en-US" dirty="0"/>
              <a:t>second line</a:t>
            </a:r>
          </a:p>
        </p:txBody>
      </p:sp>
      <p:sp>
        <p:nvSpPr>
          <p:cNvPr id="9" name="Content Placeholder 2"/>
          <p:cNvSpPr>
            <a:spLocks noGrp="1"/>
          </p:cNvSpPr>
          <p:nvPr>
            <p:ph sz="half" idx="1"/>
          </p:nvPr>
        </p:nvSpPr>
        <p:spPr>
          <a:xfrm>
            <a:off x="457200" y="1219200"/>
            <a:ext cx="4038600" cy="5486400"/>
          </a:xfrm>
        </p:spPr>
        <p:txBody>
          <a:bodyPr/>
          <a:lstStyle>
            <a:lvl1pPr>
              <a:buSzPct val="120000"/>
              <a:buFontTx/>
              <a:buNone/>
              <a:defRPr sz="2000">
                <a:solidFill>
                  <a:schemeClr val="tx1">
                    <a:lumMod val="65000"/>
                    <a:lumOff val="35000"/>
                  </a:schemeClr>
                </a:solidFill>
                <a:latin typeface="Arial" pitchFamily="34" charset="0"/>
                <a:cs typeface="Arial" pitchFamily="34" charset="0"/>
              </a:defRPr>
            </a:lvl1pPr>
            <a:lvl2pPr marL="457200">
              <a:lnSpc>
                <a:spcPts val="2400"/>
              </a:lnSpc>
              <a:spcBef>
                <a:spcPts val="500"/>
              </a:spcBef>
              <a:spcAft>
                <a:spcPts val="500"/>
              </a:spcAft>
              <a:buFont typeface="Wingdings" pitchFamily="2" charset="2"/>
              <a:buChar char="§"/>
              <a:defRPr sz="2000">
                <a:solidFill>
                  <a:schemeClr val="accent5">
                    <a:lumMod val="50000"/>
                  </a:schemeClr>
                </a:solidFill>
                <a:latin typeface="Arial" pitchFamily="34" charset="0"/>
                <a:cs typeface="Arial" pitchFamily="34" charset="0"/>
              </a:defRPr>
            </a:lvl2pPr>
            <a:lvl3pPr marL="685800">
              <a:lnSpc>
                <a:spcPts val="2160"/>
              </a:lnSpc>
              <a:spcBef>
                <a:spcPts val="300"/>
              </a:spcBef>
              <a:spcAft>
                <a:spcPts val="300"/>
              </a:spcAft>
              <a:buSzPct val="120000"/>
              <a:buFont typeface="Arial" pitchFamily="34" charset="0"/>
              <a:buChar char="•"/>
              <a:defRPr sz="1800">
                <a:solidFill>
                  <a:schemeClr val="tx1">
                    <a:lumMod val="65000"/>
                    <a:lumOff val="35000"/>
                  </a:schemeClr>
                </a:solidFill>
                <a:latin typeface="Arial" pitchFamily="34" charset="0"/>
                <a:cs typeface="Arial" pitchFamily="34" charset="0"/>
              </a:defRPr>
            </a:lvl3pPr>
            <a:lvl4pPr marL="914400">
              <a:lnSpc>
                <a:spcPts val="2160"/>
              </a:lnSpc>
              <a:spcBef>
                <a:spcPts val="200"/>
              </a:spcBef>
              <a:spcAft>
                <a:spcPts val="200"/>
              </a:spcAft>
              <a:defRPr sz="1800">
                <a:solidFill>
                  <a:schemeClr val="accent5">
                    <a:lumMod val="50000"/>
                  </a:schemeClr>
                </a:solidFill>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3"/>
          <p:cNvSpPr>
            <a:spLocks noGrp="1"/>
          </p:cNvSpPr>
          <p:nvPr>
            <p:ph sz="half" idx="2"/>
          </p:nvPr>
        </p:nvSpPr>
        <p:spPr>
          <a:xfrm>
            <a:off x="4648200" y="1219200"/>
            <a:ext cx="4038600" cy="5486400"/>
          </a:xfrm>
        </p:spPr>
        <p:txBody>
          <a:bodyPr/>
          <a:lstStyle>
            <a:lvl1pPr>
              <a:buFontTx/>
              <a:buNone/>
              <a:defRPr sz="2000">
                <a:solidFill>
                  <a:schemeClr val="tx1">
                    <a:lumMod val="65000"/>
                    <a:lumOff val="35000"/>
                  </a:schemeClr>
                </a:solidFill>
                <a:latin typeface="Arial" pitchFamily="34" charset="0"/>
                <a:cs typeface="Arial" pitchFamily="34" charset="0"/>
              </a:defRPr>
            </a:lvl1pPr>
            <a:lvl2pPr marL="457200">
              <a:lnSpc>
                <a:spcPts val="2400"/>
              </a:lnSpc>
              <a:spcBef>
                <a:spcPts val="480"/>
              </a:spcBef>
              <a:spcAft>
                <a:spcPts val="500"/>
              </a:spcAft>
              <a:buFont typeface="Wingdings" pitchFamily="2" charset="2"/>
              <a:buChar char="§"/>
              <a:defRPr sz="2000">
                <a:solidFill>
                  <a:schemeClr val="accent5">
                    <a:lumMod val="50000"/>
                  </a:schemeClr>
                </a:solidFill>
                <a:latin typeface="Arial" pitchFamily="34" charset="0"/>
                <a:cs typeface="Arial" pitchFamily="34" charset="0"/>
              </a:defRPr>
            </a:lvl2pPr>
            <a:lvl3pPr marL="685800">
              <a:lnSpc>
                <a:spcPts val="2160"/>
              </a:lnSpc>
              <a:spcBef>
                <a:spcPts val="400"/>
              </a:spcBef>
              <a:spcAft>
                <a:spcPts val="400"/>
              </a:spcAft>
              <a:buSzPct val="120000"/>
              <a:defRPr sz="1800">
                <a:solidFill>
                  <a:schemeClr val="tx1">
                    <a:lumMod val="65000"/>
                    <a:lumOff val="35000"/>
                  </a:schemeClr>
                </a:solidFill>
                <a:latin typeface="Arial" pitchFamily="34" charset="0"/>
                <a:cs typeface="Arial" pitchFamily="34" charset="0"/>
              </a:defRPr>
            </a:lvl3pPr>
            <a:lvl4pPr marL="914400">
              <a:lnSpc>
                <a:spcPts val="2160"/>
              </a:lnSpc>
              <a:spcBef>
                <a:spcPts val="300"/>
              </a:spcBef>
              <a:spcAft>
                <a:spcPts val="300"/>
              </a:spcAft>
              <a:defRPr sz="1800">
                <a:solidFill>
                  <a:schemeClr val="accent5">
                    <a:lumMod val="50000"/>
                  </a:schemeClr>
                </a:solidFill>
                <a:latin typeface="Arial" pitchFamily="34" charset="0"/>
                <a:cs typeface="Arial" pitchFamily="34" charset="0"/>
              </a:defRPr>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1" name="Straight Connector 10"/>
          <p:cNvCxnSpPr/>
          <p:nvPr userDrawn="1"/>
        </p:nvCxnSpPr>
        <p:spPr>
          <a:xfrm>
            <a:off x="304800" y="1066800"/>
            <a:ext cx="838200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32336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28600" y="228600"/>
            <a:ext cx="8534400" cy="944562"/>
          </a:xfrm>
        </p:spPr>
        <p:txBody>
          <a:bodyPr>
            <a:normAutofit/>
          </a:bodyPr>
          <a:lstStyle>
            <a:lvl1pPr algn="l">
              <a:lnSpc>
                <a:spcPts val="2600"/>
              </a:lnSpc>
              <a:defRPr sz="2400" b="1" baseline="0">
                <a:solidFill>
                  <a:schemeClr val="tx1">
                    <a:lumMod val="65000"/>
                    <a:lumOff val="35000"/>
                  </a:schemeClr>
                </a:solidFill>
                <a:latin typeface="Arial" pitchFamily="34" charset="0"/>
                <a:cs typeface="Arial" pitchFamily="34" charset="0"/>
              </a:defRPr>
            </a:lvl1pPr>
          </a:lstStyle>
          <a:p>
            <a:r>
              <a:rPr lang="en-US" dirty="0"/>
              <a:t>Click to edit Master title style</a:t>
            </a:r>
            <a:br>
              <a:rPr lang="en-US" dirty="0"/>
            </a:br>
            <a:r>
              <a:rPr lang="en-US" dirty="0"/>
              <a:t>second line</a:t>
            </a:r>
          </a:p>
        </p:txBody>
      </p:sp>
      <p:cxnSp>
        <p:nvCxnSpPr>
          <p:cNvPr id="11" name="Straight Connector 10"/>
          <p:cNvCxnSpPr/>
          <p:nvPr userDrawn="1"/>
        </p:nvCxnSpPr>
        <p:spPr>
          <a:xfrm>
            <a:off x="304800" y="1066800"/>
            <a:ext cx="838200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9518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3096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1792288" y="5072062"/>
            <a:ext cx="5486400" cy="566738"/>
          </a:xfrm>
        </p:spPr>
        <p:txBody>
          <a:bodyPr anchor="b"/>
          <a:lstStyle>
            <a:lvl1pPr algn="l">
              <a:defRPr sz="2000" b="1">
                <a:solidFill>
                  <a:schemeClr val="tx1">
                    <a:lumMod val="65000"/>
                    <a:lumOff val="35000"/>
                  </a:schemeClr>
                </a:solidFill>
                <a:latin typeface="Arial" pitchFamily="34" charset="0"/>
                <a:cs typeface="Arial" pitchFamily="34" charset="0"/>
              </a:defRPr>
            </a:lvl1pPr>
          </a:lstStyle>
          <a:p>
            <a:r>
              <a:rPr lang="en-US"/>
              <a:t>Click to edit Master title style</a:t>
            </a:r>
            <a:endParaRPr lang="en-US" dirty="0"/>
          </a:p>
        </p:txBody>
      </p:sp>
      <p:sp>
        <p:nvSpPr>
          <p:cNvPr id="9" name="Picture Placeholder 2"/>
          <p:cNvSpPr>
            <a:spLocks noGrp="1"/>
          </p:cNvSpPr>
          <p:nvPr>
            <p:ph type="pic" idx="1"/>
          </p:nvPr>
        </p:nvSpPr>
        <p:spPr>
          <a:xfrm>
            <a:off x="1792288" y="612774"/>
            <a:ext cx="5486400" cy="4340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3"/>
          <p:cNvSpPr>
            <a:spLocks noGrp="1"/>
          </p:cNvSpPr>
          <p:nvPr>
            <p:ph type="body" sz="half" idx="2"/>
          </p:nvPr>
        </p:nvSpPr>
        <p:spPr>
          <a:xfrm>
            <a:off x="1792288" y="5748338"/>
            <a:ext cx="5486400" cy="500062"/>
          </a:xfrm>
        </p:spPr>
        <p:txBody>
          <a:bodyPr>
            <a:normAutofit/>
          </a:bodyPr>
          <a:lstStyle>
            <a:lvl1pPr marL="0" indent="0">
              <a:buNone/>
              <a:defRPr sz="1800">
                <a:solidFill>
                  <a:schemeClr val="accent5">
                    <a:lumMod val="50000"/>
                  </a:schemeClr>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18503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28600" y="304800"/>
            <a:ext cx="8458200" cy="762000"/>
          </a:xfrm>
        </p:spPr>
        <p:txBody>
          <a:bodyPr anchor="b">
            <a:noAutofit/>
          </a:bodyPr>
          <a:lstStyle>
            <a:lvl1pPr algn="l">
              <a:lnSpc>
                <a:spcPts val="2600"/>
              </a:lnSpc>
              <a:defRPr sz="2400" b="1" u="none" baseline="0">
                <a:solidFill>
                  <a:schemeClr val="tx1">
                    <a:lumMod val="65000"/>
                    <a:lumOff val="35000"/>
                  </a:schemeClr>
                </a:solidFill>
                <a:effectLst/>
                <a:latin typeface="Arial" pitchFamily="34" charset="0"/>
                <a:ea typeface="Adobe Fan Heiti Std B" pitchFamily="34" charset="-128"/>
                <a:cs typeface="Arial" pitchFamily="34" charset="0"/>
              </a:defRPr>
            </a:lvl1pPr>
          </a:lstStyle>
          <a:p>
            <a:r>
              <a:rPr lang="en-US" dirty="0"/>
              <a:t>Click to edit Master title style</a:t>
            </a:r>
            <a:br>
              <a:rPr lang="en-US" dirty="0"/>
            </a:br>
            <a:r>
              <a:rPr lang="en-US" dirty="0"/>
              <a:t>second line</a:t>
            </a:r>
          </a:p>
        </p:txBody>
      </p:sp>
      <p:sp>
        <p:nvSpPr>
          <p:cNvPr id="8" name="Content Placeholder 2"/>
          <p:cNvSpPr>
            <a:spLocks noGrp="1"/>
          </p:cNvSpPr>
          <p:nvPr>
            <p:ph idx="1"/>
          </p:nvPr>
        </p:nvSpPr>
        <p:spPr>
          <a:xfrm>
            <a:off x="457200" y="1219200"/>
            <a:ext cx="8229600" cy="5410200"/>
          </a:xfrm>
        </p:spPr>
        <p:txBody>
          <a:bodyPr/>
          <a:lstStyle>
            <a:lvl1pPr>
              <a:buFontTx/>
              <a:buNone/>
              <a:defRPr sz="2000">
                <a:solidFill>
                  <a:schemeClr val="tx1">
                    <a:lumMod val="65000"/>
                    <a:lumOff val="35000"/>
                  </a:schemeClr>
                </a:solidFill>
                <a:latin typeface="Arial" pitchFamily="34" charset="0"/>
                <a:cs typeface="Arial" pitchFamily="34" charset="0"/>
              </a:defRPr>
            </a:lvl1pPr>
            <a:lvl2pPr>
              <a:buFont typeface="Wingdings" pitchFamily="2" charset="2"/>
              <a:buChar char="§"/>
              <a:defRPr sz="2000">
                <a:solidFill>
                  <a:schemeClr val="accent5">
                    <a:lumMod val="50000"/>
                  </a:schemeClr>
                </a:solidFill>
                <a:latin typeface="Arial" pitchFamily="34" charset="0"/>
                <a:cs typeface="Arial" pitchFamily="34" charset="0"/>
              </a:defRPr>
            </a:lvl2pPr>
            <a:lvl3pPr>
              <a:lnSpc>
                <a:spcPts val="2300"/>
              </a:lnSpc>
              <a:buSzPct val="120000"/>
              <a:defRPr sz="1800">
                <a:solidFill>
                  <a:schemeClr val="tx1">
                    <a:lumMod val="65000"/>
                    <a:lumOff val="35000"/>
                  </a:schemeClr>
                </a:solidFill>
                <a:latin typeface="Arial" pitchFamily="34" charset="0"/>
                <a:cs typeface="Arial" pitchFamily="34" charset="0"/>
              </a:defRPr>
            </a:lvl3pPr>
            <a:lvl4pPr>
              <a:lnSpc>
                <a:spcPts val="2300"/>
              </a:lnSpc>
              <a:defRPr sz="1800">
                <a:solidFill>
                  <a:schemeClr val="accent5">
                    <a:lumMod val="50000"/>
                  </a:schemeClr>
                </a:solidFill>
                <a:latin typeface="Arial" pitchFamily="34" charset="0"/>
                <a:cs typeface="Arial" pitchFamily="34" charset="0"/>
              </a:defRPr>
            </a:lvl4pPr>
            <a:lvl5pPr>
              <a:defRPr>
                <a:solidFill>
                  <a:schemeClr val="bg1">
                    <a:lumMod val="85000"/>
                  </a:schemeClr>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9" name="Straight Connector 8"/>
          <p:cNvCxnSpPr/>
          <p:nvPr userDrawn="1"/>
        </p:nvCxnSpPr>
        <p:spPr>
          <a:xfrm>
            <a:off x="304800" y="1066800"/>
            <a:ext cx="838200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446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600" y="228600"/>
            <a:ext cx="8458200" cy="944562"/>
          </a:xfrm>
        </p:spPr>
        <p:txBody>
          <a:bodyPr>
            <a:normAutofit/>
          </a:bodyPr>
          <a:lstStyle>
            <a:lvl1pPr algn="l">
              <a:lnSpc>
                <a:spcPts val="2600"/>
              </a:lnSpc>
              <a:defRPr sz="2400" b="1">
                <a:solidFill>
                  <a:schemeClr val="tx1">
                    <a:lumMod val="65000"/>
                    <a:lumOff val="35000"/>
                  </a:schemeClr>
                </a:solidFill>
                <a:latin typeface="Arial" pitchFamily="34" charset="0"/>
                <a:cs typeface="Arial" pitchFamily="34" charset="0"/>
              </a:defRPr>
            </a:lvl1pPr>
          </a:lstStyle>
          <a:p>
            <a:r>
              <a:rPr lang="en-US" dirty="0"/>
              <a:t>Click to edit Master title style</a:t>
            </a:r>
            <a:br>
              <a:rPr lang="en-US" dirty="0"/>
            </a:br>
            <a:r>
              <a:rPr lang="en-US" dirty="0"/>
              <a:t>second line</a:t>
            </a:r>
          </a:p>
        </p:txBody>
      </p:sp>
      <p:sp>
        <p:nvSpPr>
          <p:cNvPr id="9" name="Content Placeholder 2"/>
          <p:cNvSpPr>
            <a:spLocks noGrp="1"/>
          </p:cNvSpPr>
          <p:nvPr>
            <p:ph sz="half" idx="1"/>
          </p:nvPr>
        </p:nvSpPr>
        <p:spPr>
          <a:xfrm>
            <a:off x="457200" y="1219200"/>
            <a:ext cx="4038600" cy="5486400"/>
          </a:xfrm>
        </p:spPr>
        <p:txBody>
          <a:bodyPr/>
          <a:lstStyle>
            <a:lvl1pPr>
              <a:buSzPct val="120000"/>
              <a:buFontTx/>
              <a:buNone/>
              <a:defRPr sz="2000">
                <a:solidFill>
                  <a:schemeClr val="tx1">
                    <a:lumMod val="65000"/>
                    <a:lumOff val="35000"/>
                  </a:schemeClr>
                </a:solidFill>
                <a:latin typeface="Arial" pitchFamily="34" charset="0"/>
                <a:cs typeface="Arial" pitchFamily="34" charset="0"/>
              </a:defRPr>
            </a:lvl1pPr>
            <a:lvl2pPr marL="457200">
              <a:lnSpc>
                <a:spcPts val="2400"/>
              </a:lnSpc>
              <a:spcBef>
                <a:spcPts val="500"/>
              </a:spcBef>
              <a:spcAft>
                <a:spcPts val="500"/>
              </a:spcAft>
              <a:buFont typeface="Wingdings" pitchFamily="2" charset="2"/>
              <a:buChar char="§"/>
              <a:defRPr sz="2000">
                <a:solidFill>
                  <a:schemeClr val="accent5">
                    <a:lumMod val="50000"/>
                  </a:schemeClr>
                </a:solidFill>
                <a:latin typeface="Arial" pitchFamily="34" charset="0"/>
                <a:cs typeface="Arial" pitchFamily="34" charset="0"/>
              </a:defRPr>
            </a:lvl2pPr>
            <a:lvl3pPr marL="685800">
              <a:lnSpc>
                <a:spcPts val="2160"/>
              </a:lnSpc>
              <a:spcBef>
                <a:spcPts val="300"/>
              </a:spcBef>
              <a:spcAft>
                <a:spcPts val="300"/>
              </a:spcAft>
              <a:buSzPct val="120000"/>
              <a:buFont typeface="Arial" pitchFamily="34" charset="0"/>
              <a:buChar char="•"/>
              <a:defRPr sz="1800">
                <a:solidFill>
                  <a:schemeClr val="tx1">
                    <a:lumMod val="65000"/>
                    <a:lumOff val="35000"/>
                  </a:schemeClr>
                </a:solidFill>
                <a:latin typeface="Arial" pitchFamily="34" charset="0"/>
                <a:cs typeface="Arial" pitchFamily="34" charset="0"/>
              </a:defRPr>
            </a:lvl3pPr>
            <a:lvl4pPr marL="914400">
              <a:lnSpc>
                <a:spcPts val="2160"/>
              </a:lnSpc>
              <a:spcBef>
                <a:spcPts val="200"/>
              </a:spcBef>
              <a:spcAft>
                <a:spcPts val="200"/>
              </a:spcAft>
              <a:defRPr sz="1800">
                <a:solidFill>
                  <a:schemeClr val="accent5">
                    <a:lumMod val="50000"/>
                  </a:schemeClr>
                </a:solidFill>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3"/>
          <p:cNvSpPr>
            <a:spLocks noGrp="1"/>
          </p:cNvSpPr>
          <p:nvPr>
            <p:ph sz="half" idx="2"/>
          </p:nvPr>
        </p:nvSpPr>
        <p:spPr>
          <a:xfrm>
            <a:off x="4648200" y="1219200"/>
            <a:ext cx="4038600" cy="5486400"/>
          </a:xfrm>
        </p:spPr>
        <p:txBody>
          <a:bodyPr/>
          <a:lstStyle>
            <a:lvl1pPr>
              <a:buFontTx/>
              <a:buNone/>
              <a:defRPr sz="2000">
                <a:solidFill>
                  <a:schemeClr val="tx1">
                    <a:lumMod val="65000"/>
                    <a:lumOff val="35000"/>
                  </a:schemeClr>
                </a:solidFill>
                <a:latin typeface="Arial" pitchFamily="34" charset="0"/>
                <a:cs typeface="Arial" pitchFamily="34" charset="0"/>
              </a:defRPr>
            </a:lvl1pPr>
            <a:lvl2pPr marL="457200">
              <a:lnSpc>
                <a:spcPts val="2400"/>
              </a:lnSpc>
              <a:spcBef>
                <a:spcPts val="480"/>
              </a:spcBef>
              <a:spcAft>
                <a:spcPts val="500"/>
              </a:spcAft>
              <a:buFont typeface="Wingdings" pitchFamily="2" charset="2"/>
              <a:buChar char="§"/>
              <a:defRPr sz="2000">
                <a:solidFill>
                  <a:schemeClr val="accent5">
                    <a:lumMod val="50000"/>
                  </a:schemeClr>
                </a:solidFill>
                <a:latin typeface="Arial" pitchFamily="34" charset="0"/>
                <a:cs typeface="Arial" pitchFamily="34" charset="0"/>
              </a:defRPr>
            </a:lvl2pPr>
            <a:lvl3pPr marL="685800">
              <a:lnSpc>
                <a:spcPts val="2160"/>
              </a:lnSpc>
              <a:spcBef>
                <a:spcPts val="400"/>
              </a:spcBef>
              <a:spcAft>
                <a:spcPts val="400"/>
              </a:spcAft>
              <a:buSzPct val="120000"/>
              <a:defRPr sz="1800">
                <a:solidFill>
                  <a:schemeClr val="tx1">
                    <a:lumMod val="65000"/>
                    <a:lumOff val="35000"/>
                  </a:schemeClr>
                </a:solidFill>
                <a:latin typeface="Arial" pitchFamily="34" charset="0"/>
                <a:cs typeface="Arial" pitchFamily="34" charset="0"/>
              </a:defRPr>
            </a:lvl3pPr>
            <a:lvl4pPr marL="914400">
              <a:lnSpc>
                <a:spcPts val="2160"/>
              </a:lnSpc>
              <a:spcBef>
                <a:spcPts val="300"/>
              </a:spcBef>
              <a:spcAft>
                <a:spcPts val="300"/>
              </a:spcAft>
              <a:defRPr sz="1800">
                <a:solidFill>
                  <a:schemeClr val="accent5">
                    <a:lumMod val="50000"/>
                  </a:schemeClr>
                </a:solidFill>
                <a:latin typeface="Arial" pitchFamily="34" charset="0"/>
                <a:cs typeface="Arial" pitchFamily="34" charset="0"/>
              </a:defRPr>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1" name="Straight Connector 10"/>
          <p:cNvCxnSpPr/>
          <p:nvPr userDrawn="1"/>
        </p:nvCxnSpPr>
        <p:spPr>
          <a:xfrm>
            <a:off x="304800" y="1066800"/>
            <a:ext cx="838200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9542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28600" y="228600"/>
            <a:ext cx="8534400" cy="944562"/>
          </a:xfrm>
        </p:spPr>
        <p:txBody>
          <a:bodyPr>
            <a:normAutofit/>
          </a:bodyPr>
          <a:lstStyle>
            <a:lvl1pPr algn="l">
              <a:lnSpc>
                <a:spcPts val="2600"/>
              </a:lnSpc>
              <a:defRPr sz="2400" b="1" baseline="0">
                <a:solidFill>
                  <a:schemeClr val="tx1">
                    <a:lumMod val="65000"/>
                    <a:lumOff val="35000"/>
                  </a:schemeClr>
                </a:solidFill>
                <a:latin typeface="Arial" pitchFamily="34" charset="0"/>
                <a:cs typeface="Arial" pitchFamily="34" charset="0"/>
              </a:defRPr>
            </a:lvl1pPr>
          </a:lstStyle>
          <a:p>
            <a:r>
              <a:rPr lang="en-US" dirty="0"/>
              <a:t>Click to edit Master title style</a:t>
            </a:r>
            <a:br>
              <a:rPr lang="en-US" dirty="0"/>
            </a:br>
            <a:r>
              <a:rPr lang="en-US" dirty="0"/>
              <a:t>second line</a:t>
            </a:r>
          </a:p>
        </p:txBody>
      </p:sp>
      <p:cxnSp>
        <p:nvCxnSpPr>
          <p:cNvPr id="11" name="Straight Connector 10"/>
          <p:cNvCxnSpPr/>
          <p:nvPr userDrawn="1"/>
        </p:nvCxnSpPr>
        <p:spPr>
          <a:xfrm>
            <a:off x="304800" y="1066800"/>
            <a:ext cx="8382000"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81495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2176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1792288" y="5072062"/>
            <a:ext cx="5486400" cy="566738"/>
          </a:xfrm>
        </p:spPr>
        <p:txBody>
          <a:bodyPr anchor="b"/>
          <a:lstStyle>
            <a:lvl1pPr algn="l">
              <a:defRPr sz="2000" b="1">
                <a:solidFill>
                  <a:schemeClr val="tx1">
                    <a:lumMod val="65000"/>
                    <a:lumOff val="35000"/>
                  </a:schemeClr>
                </a:solidFill>
                <a:latin typeface="Arial" pitchFamily="34" charset="0"/>
                <a:cs typeface="Arial" pitchFamily="34" charset="0"/>
              </a:defRPr>
            </a:lvl1pPr>
          </a:lstStyle>
          <a:p>
            <a:r>
              <a:rPr lang="en-US"/>
              <a:t>Click to edit Master title style</a:t>
            </a:r>
            <a:endParaRPr lang="en-US" dirty="0"/>
          </a:p>
        </p:txBody>
      </p:sp>
      <p:sp>
        <p:nvSpPr>
          <p:cNvPr id="9" name="Picture Placeholder 2"/>
          <p:cNvSpPr>
            <a:spLocks noGrp="1"/>
          </p:cNvSpPr>
          <p:nvPr>
            <p:ph type="pic" idx="1"/>
          </p:nvPr>
        </p:nvSpPr>
        <p:spPr>
          <a:xfrm>
            <a:off x="1792288" y="612774"/>
            <a:ext cx="5486400" cy="4340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3"/>
          <p:cNvSpPr>
            <a:spLocks noGrp="1"/>
          </p:cNvSpPr>
          <p:nvPr>
            <p:ph type="body" sz="half" idx="2"/>
          </p:nvPr>
        </p:nvSpPr>
        <p:spPr>
          <a:xfrm>
            <a:off x="1792288" y="5748338"/>
            <a:ext cx="5486400" cy="500062"/>
          </a:xfrm>
        </p:spPr>
        <p:txBody>
          <a:bodyPr>
            <a:normAutofit/>
          </a:bodyPr>
          <a:lstStyle>
            <a:lvl1pPr marL="0" indent="0">
              <a:buNone/>
              <a:defRPr sz="1800">
                <a:solidFill>
                  <a:schemeClr val="accent5">
                    <a:lumMod val="50000"/>
                  </a:schemeClr>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5955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Title 1"/>
          <p:cNvSpPr>
            <a:spLocks noGrp="1"/>
          </p:cNvSpPr>
          <p:nvPr>
            <p:ph type="title"/>
          </p:nvPr>
        </p:nvSpPr>
        <p:spPr>
          <a:xfrm>
            <a:off x="1063625" y="76200"/>
            <a:ext cx="7165975" cy="762000"/>
          </a:xfrm>
        </p:spPr>
        <p:txBody>
          <a:bodyPr/>
          <a:lstStyle/>
          <a:p>
            <a:r>
              <a:rPr lang="en-US" dirty="0"/>
              <a:t>Click to edit Master title style</a:t>
            </a:r>
            <a:endParaRPr dirty="0"/>
          </a:p>
        </p:txBody>
      </p:sp>
      <p:sp>
        <p:nvSpPr>
          <p:cNvPr id="8" name="Content Placeholder 7"/>
          <p:cNvSpPr>
            <a:spLocks noGrp="1"/>
          </p:cNvSpPr>
          <p:nvPr>
            <p:ph sz="quarter" idx="11"/>
          </p:nvPr>
        </p:nvSpPr>
        <p:spPr>
          <a:xfrm>
            <a:off x="990600" y="1600200"/>
            <a:ext cx="7239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a:xfrm>
            <a:off x="8458200" y="76200"/>
            <a:ext cx="533400" cy="365125"/>
          </a:xfrm>
          <a:prstGeom prst="rect">
            <a:avLst/>
          </a:prstGeom>
        </p:spPr>
        <p:txBody>
          <a:bodyPr/>
          <a:lstStyle>
            <a:lvl1pPr>
              <a:defRPr/>
            </a:lvl1pPr>
          </a:lstStyle>
          <a:p>
            <a:pPr>
              <a:defRPr/>
            </a:pPr>
            <a:fld id="{FDE1C0EF-EE15-A34F-B93B-A37BFB9571C6}" type="slidenum">
              <a:rPr lang="en-US"/>
              <a:pPr>
                <a:defRPr/>
              </a:pPr>
              <a:t>‹#›</a:t>
            </a:fld>
            <a:endParaRPr lang="en-US" sz="900">
              <a:solidFill>
                <a:srgbClr val="1D2C64"/>
              </a:solidFill>
              <a:latin typeface="Times" charset="0"/>
            </a:endParaRPr>
          </a:p>
        </p:txBody>
      </p:sp>
    </p:spTree>
    <p:extLst>
      <p:ext uri="{BB962C8B-B14F-4D97-AF65-F5344CB8AC3E}">
        <p14:creationId xmlns:p14="http://schemas.microsoft.com/office/powerpoint/2010/main" val="25663670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Title 1"/>
          <p:cNvSpPr>
            <a:spLocks noGrp="1"/>
          </p:cNvSpPr>
          <p:nvPr>
            <p:ph type="title"/>
          </p:nvPr>
        </p:nvSpPr>
        <p:spPr>
          <a:xfrm>
            <a:off x="1063625" y="76200"/>
            <a:ext cx="7165975" cy="762000"/>
          </a:xfrm>
        </p:spPr>
        <p:txBody>
          <a:bodyPr/>
          <a:lstStyle/>
          <a:p>
            <a:r>
              <a:rPr lang="en-US" dirty="0"/>
              <a:t>Click to edit Master title style</a:t>
            </a:r>
            <a:endParaRPr dirty="0"/>
          </a:p>
        </p:txBody>
      </p:sp>
      <p:sp>
        <p:nvSpPr>
          <p:cNvPr id="8" name="Content Placeholder 7"/>
          <p:cNvSpPr>
            <a:spLocks noGrp="1"/>
          </p:cNvSpPr>
          <p:nvPr>
            <p:ph sz="quarter" idx="11"/>
          </p:nvPr>
        </p:nvSpPr>
        <p:spPr>
          <a:xfrm>
            <a:off x="990600" y="1600200"/>
            <a:ext cx="7239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a:xfrm>
            <a:off x="8458200" y="76200"/>
            <a:ext cx="533400" cy="365125"/>
          </a:xfrm>
          <a:prstGeom prst="rect">
            <a:avLst/>
          </a:prstGeom>
        </p:spPr>
        <p:txBody>
          <a:bodyPr/>
          <a:lstStyle>
            <a:lvl1pPr>
              <a:defRPr/>
            </a:lvl1pPr>
          </a:lstStyle>
          <a:p>
            <a:pPr>
              <a:defRPr/>
            </a:pPr>
            <a:fld id="{70411BC5-3D0F-C74B-B829-7B5383135491}" type="slidenum">
              <a:rPr lang="en-US"/>
              <a:pPr>
                <a:defRPr/>
              </a:pPr>
              <a:t>‹#›</a:t>
            </a:fld>
            <a:endParaRPr lang="en-US" sz="900">
              <a:solidFill>
                <a:srgbClr val="1D2C64"/>
              </a:solidFill>
              <a:latin typeface="Times" charset="0"/>
            </a:endParaRPr>
          </a:p>
        </p:txBody>
      </p:sp>
    </p:spTree>
    <p:extLst>
      <p:ext uri="{BB962C8B-B14F-4D97-AF65-F5344CB8AC3E}">
        <p14:creationId xmlns:p14="http://schemas.microsoft.com/office/powerpoint/2010/main" val="135577477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5" name="Title 1"/>
          <p:cNvSpPr>
            <a:spLocks noGrp="1"/>
          </p:cNvSpPr>
          <p:nvPr>
            <p:ph type="title"/>
          </p:nvPr>
        </p:nvSpPr>
        <p:spPr>
          <a:xfrm>
            <a:off x="1063625" y="76200"/>
            <a:ext cx="7165975" cy="762000"/>
          </a:xfrm>
        </p:spPr>
        <p:txBody>
          <a:bodyPr/>
          <a:lstStyle/>
          <a:p>
            <a:r>
              <a:rPr lang="en-US" dirty="0"/>
              <a:t>Click to edit Master title style</a:t>
            </a:r>
            <a:endParaRPr dirty="0"/>
          </a:p>
        </p:txBody>
      </p:sp>
      <p:sp>
        <p:nvSpPr>
          <p:cNvPr id="8" name="Content Placeholder 7"/>
          <p:cNvSpPr>
            <a:spLocks noGrp="1"/>
          </p:cNvSpPr>
          <p:nvPr>
            <p:ph sz="quarter" idx="11"/>
          </p:nvPr>
        </p:nvSpPr>
        <p:spPr>
          <a:xfrm>
            <a:off x="990600" y="1600200"/>
            <a:ext cx="7239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a:xfrm>
            <a:off x="8458200" y="76200"/>
            <a:ext cx="533400" cy="365125"/>
          </a:xfrm>
          <a:prstGeom prst="rect">
            <a:avLst/>
          </a:prstGeom>
        </p:spPr>
        <p:txBody>
          <a:bodyPr/>
          <a:lstStyle>
            <a:lvl1pPr>
              <a:defRPr/>
            </a:lvl1pPr>
          </a:lstStyle>
          <a:p>
            <a:pPr>
              <a:defRPr/>
            </a:pPr>
            <a:fld id="{D0221CC2-017B-CC43-A5B9-D1555F75FCE6}" type="slidenum">
              <a:rPr lang="en-US"/>
              <a:pPr>
                <a:defRPr/>
              </a:pPr>
              <a:t>‹#›</a:t>
            </a:fld>
            <a:endParaRPr lang="en-US" sz="900">
              <a:solidFill>
                <a:srgbClr val="1D2C64"/>
              </a:solidFill>
              <a:latin typeface="Times" charset="0"/>
            </a:endParaRPr>
          </a:p>
        </p:txBody>
      </p:sp>
    </p:spTree>
    <p:extLst>
      <p:ext uri="{BB962C8B-B14F-4D97-AF65-F5344CB8AC3E}">
        <p14:creationId xmlns:p14="http://schemas.microsoft.com/office/powerpoint/2010/main" val="48613836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5" name="Title 1"/>
          <p:cNvSpPr>
            <a:spLocks noGrp="1"/>
          </p:cNvSpPr>
          <p:nvPr>
            <p:ph type="title"/>
          </p:nvPr>
        </p:nvSpPr>
        <p:spPr>
          <a:xfrm>
            <a:off x="1063625" y="76200"/>
            <a:ext cx="7165975" cy="762000"/>
          </a:xfrm>
        </p:spPr>
        <p:txBody>
          <a:bodyPr/>
          <a:lstStyle/>
          <a:p>
            <a:r>
              <a:rPr lang="en-US" dirty="0"/>
              <a:t>Click to edit Master title style</a:t>
            </a:r>
            <a:endParaRPr dirty="0"/>
          </a:p>
        </p:txBody>
      </p:sp>
      <p:sp>
        <p:nvSpPr>
          <p:cNvPr id="8" name="Content Placeholder 7"/>
          <p:cNvSpPr>
            <a:spLocks noGrp="1"/>
          </p:cNvSpPr>
          <p:nvPr>
            <p:ph sz="quarter" idx="11"/>
          </p:nvPr>
        </p:nvSpPr>
        <p:spPr>
          <a:xfrm>
            <a:off x="990600" y="1600200"/>
            <a:ext cx="7239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a:xfrm>
            <a:off x="8458200" y="76200"/>
            <a:ext cx="533400" cy="365125"/>
          </a:xfrm>
          <a:prstGeom prst="rect">
            <a:avLst/>
          </a:prstGeom>
        </p:spPr>
        <p:txBody>
          <a:bodyPr/>
          <a:lstStyle>
            <a:lvl1pPr>
              <a:defRPr/>
            </a:lvl1pPr>
          </a:lstStyle>
          <a:p>
            <a:pPr>
              <a:defRPr/>
            </a:pPr>
            <a:fld id="{32CB72E2-F5F9-5B49-8644-7CF5BFC67365}" type="slidenum">
              <a:rPr lang="en-US"/>
              <a:pPr>
                <a:defRPr/>
              </a:pPr>
              <a:t>‹#›</a:t>
            </a:fld>
            <a:endParaRPr lang="en-US" sz="900">
              <a:solidFill>
                <a:srgbClr val="1D2C64"/>
              </a:solidFill>
              <a:latin typeface="Times" charset="0"/>
            </a:endParaRPr>
          </a:p>
        </p:txBody>
      </p:sp>
    </p:spTree>
    <p:extLst>
      <p:ext uri="{BB962C8B-B14F-4D97-AF65-F5344CB8AC3E}">
        <p14:creationId xmlns:p14="http://schemas.microsoft.com/office/powerpoint/2010/main" val="125765215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5" name="Title 1"/>
          <p:cNvSpPr>
            <a:spLocks noGrp="1"/>
          </p:cNvSpPr>
          <p:nvPr>
            <p:ph type="title"/>
          </p:nvPr>
        </p:nvSpPr>
        <p:spPr>
          <a:xfrm>
            <a:off x="1063625" y="76200"/>
            <a:ext cx="7165975" cy="762000"/>
          </a:xfrm>
        </p:spPr>
        <p:txBody>
          <a:bodyPr/>
          <a:lstStyle/>
          <a:p>
            <a:r>
              <a:rPr lang="en-US" dirty="0"/>
              <a:t>Click to edit Master title style</a:t>
            </a:r>
            <a:endParaRPr dirty="0"/>
          </a:p>
        </p:txBody>
      </p:sp>
      <p:sp>
        <p:nvSpPr>
          <p:cNvPr id="8" name="Content Placeholder 7"/>
          <p:cNvSpPr>
            <a:spLocks noGrp="1"/>
          </p:cNvSpPr>
          <p:nvPr>
            <p:ph sz="quarter" idx="11"/>
          </p:nvPr>
        </p:nvSpPr>
        <p:spPr>
          <a:xfrm>
            <a:off x="990600" y="1600200"/>
            <a:ext cx="7239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a:xfrm>
            <a:off x="8458200" y="76200"/>
            <a:ext cx="533400" cy="365125"/>
          </a:xfrm>
          <a:prstGeom prst="rect">
            <a:avLst/>
          </a:prstGeom>
        </p:spPr>
        <p:txBody>
          <a:bodyPr/>
          <a:lstStyle>
            <a:lvl1pPr>
              <a:defRPr/>
            </a:lvl1pPr>
          </a:lstStyle>
          <a:p>
            <a:pPr>
              <a:defRPr/>
            </a:pPr>
            <a:fld id="{AD802FAF-31E1-7843-8A5F-7EF53FE60AD5}" type="slidenum">
              <a:rPr lang="en-US"/>
              <a:pPr>
                <a:defRPr/>
              </a:pPr>
              <a:t>‹#›</a:t>
            </a:fld>
            <a:endParaRPr lang="en-US" sz="900">
              <a:solidFill>
                <a:srgbClr val="1D2C64"/>
              </a:solidFill>
              <a:latin typeface="Times" charset="0"/>
            </a:endParaRPr>
          </a:p>
        </p:txBody>
      </p:sp>
    </p:spTree>
    <p:extLst>
      <p:ext uri="{BB962C8B-B14F-4D97-AF65-F5344CB8AC3E}">
        <p14:creationId xmlns:p14="http://schemas.microsoft.com/office/powerpoint/2010/main" val="136874204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4.jpe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4.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4.jpe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5.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4.jpe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6.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4.jpe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7.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titlebanner2.jpg"/>
          <p:cNvPicPr>
            <a:picLocks noChangeAspect="1"/>
          </p:cNvPicPr>
          <p:nvPr/>
        </p:nvPicPr>
        <p:blipFill>
          <a:blip r:embed="rId23" cstate="print"/>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7" r:id="rId20"/>
    <p:sldLayoutId id="2147483808" r:id="rId2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titlebanner2.jpg"/>
          <p:cNvPicPr>
            <a:picLocks noChangeAspect="1"/>
          </p:cNvPicPr>
          <p:nvPr/>
        </p:nvPicPr>
        <p:blipFill>
          <a:blip r:embed="rId4"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761563694"/>
      </p:ext>
    </p:extLst>
  </p:cSld>
  <p:clrMap bg1="lt1" tx1="dk1" bg2="lt2" tx2="dk2" accent1="accent1" accent2="accent2" accent3="accent3" accent4="accent4" accent5="accent5" accent6="accent6" hlink="hlink" folHlink="folHlink"/>
  <p:sldLayoutIdLst>
    <p:sldLayoutId id="2147483752" r:id="rId1"/>
    <p:sldLayoutId id="2147483753"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0B5FB4-1AE6-4CC4-B374-7CA8E5916470}"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background_idea6.jpg"/>
          <p:cNvPicPr>
            <a:picLocks noChangeAspect="1"/>
          </p:cNvPicPr>
          <p:nvPr/>
        </p:nvPicPr>
        <p:blipFill>
          <a:blip r:embed="rId7"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6910803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0B5FB4-1AE6-4CC4-B374-7CA8E5916470}"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background_idea6.jpg"/>
          <p:cNvPicPr>
            <a:picLocks noChangeAspect="1"/>
          </p:cNvPicPr>
          <p:nvPr/>
        </p:nvPicPr>
        <p:blipFill>
          <a:blip r:embed="rId7"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03111837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0B5FB4-1AE6-4CC4-B374-7CA8E5916470}"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background_idea6.jpg"/>
          <p:cNvPicPr>
            <a:picLocks noChangeAspect="1"/>
          </p:cNvPicPr>
          <p:nvPr/>
        </p:nvPicPr>
        <p:blipFill>
          <a:blip r:embed="rId7"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05459650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0B5FB4-1AE6-4CC4-B374-7CA8E5916470}"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background_idea6.jpg"/>
          <p:cNvPicPr>
            <a:picLocks noChangeAspect="1"/>
          </p:cNvPicPr>
          <p:nvPr/>
        </p:nvPicPr>
        <p:blipFill>
          <a:blip r:embed="rId7"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22926069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0B5FB4-1AE6-4CC4-B374-7CA8E5916470}"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background_idea6.jpg"/>
          <p:cNvPicPr>
            <a:picLocks noChangeAspect="1"/>
          </p:cNvPicPr>
          <p:nvPr/>
        </p:nvPicPr>
        <p:blipFill>
          <a:blip r:embed="rId7"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6104191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tiff"/><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tiff"/></Relationships>
</file>

<file path=ppt/slides/_rels/slide2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43.png"/><Relationship Id="rId5" Type="http://schemas.openxmlformats.org/officeDocument/2006/relationships/chart" Target="../charts/chart1.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46.tiff"/><Relationship Id="rId4" Type="http://schemas.openxmlformats.org/officeDocument/2006/relationships/image" Target="../media/image45.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787/e92fa89e-en" TargetMode="External"/><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datacommunity.icpsr.umich.edu/sites/default/files/WhitePaper_ICPSR_SDRDD_121113.pdf" TargetMode="Externa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2" Type="http://schemas.openxmlformats.org/officeDocument/2006/relationships/hyperlink" Target="https://rd-alliance.org/system/files/documents/Income_Streams_for_Data_Repositories-FINAL-160210.pdf"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1787/302b12bb-en" TargetMode="External"/><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www.ivoa.net/" TargetMode="Externa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materials.registry.nist.gov/" TargetMode="External"/><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materials.registry.nist.gov/" TargetMode="External"/><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imrr.bipm.org/" TargetMode="External"/><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7.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hyperlink" Target="https://www.nist.gov/mml/odi" TargetMode="Externa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ubtitle 7"/>
          <p:cNvSpPr>
            <a:spLocks noGrp="1"/>
          </p:cNvSpPr>
          <p:nvPr>
            <p:ph type="subTitle" idx="1"/>
          </p:nvPr>
        </p:nvSpPr>
        <p:spPr>
          <a:xfrm>
            <a:off x="-228625" y="3429000"/>
            <a:ext cx="6924807" cy="2841970"/>
          </a:xfrm>
        </p:spPr>
        <p:txBody>
          <a:bodyPr>
            <a:noAutofit/>
          </a:bodyPr>
          <a:lstStyle/>
          <a:p>
            <a:pPr algn="r"/>
            <a:r>
              <a:rPr lang="en-US" dirty="0">
                <a:solidFill>
                  <a:srgbClr val="1D2C64"/>
                </a:solidFill>
                <a:latin typeface="Arial" charset="0"/>
                <a:ea typeface="ＭＳ Ｐゴシック" charset="0"/>
                <a:cs typeface="ＭＳ Ｐゴシック" charset="0"/>
              </a:rPr>
              <a:t>Robert Hanisch</a:t>
            </a:r>
          </a:p>
          <a:p>
            <a:pPr algn="r"/>
            <a:r>
              <a:rPr lang="en-US" dirty="0">
                <a:solidFill>
                  <a:srgbClr val="1D2C64"/>
                </a:solidFill>
                <a:latin typeface="Arial" charset="0"/>
                <a:ea typeface="ＭＳ Ｐゴシック" charset="0"/>
                <a:cs typeface="ＭＳ Ｐゴシック" charset="0"/>
              </a:rPr>
              <a:t>Director, Office of Data and Informatics</a:t>
            </a:r>
          </a:p>
          <a:p>
            <a:pPr algn="r"/>
            <a:r>
              <a:rPr lang="en-US" dirty="0">
                <a:solidFill>
                  <a:srgbClr val="1D2C64"/>
                </a:solidFill>
                <a:latin typeface="Arial" charset="0"/>
                <a:ea typeface="ＭＳ Ｐゴシック" charset="0"/>
                <a:cs typeface="ＭＳ Ｐゴシック" charset="0"/>
              </a:rPr>
              <a:t>Material Measurement Laboratory</a:t>
            </a:r>
          </a:p>
          <a:p>
            <a:pPr algn="r"/>
            <a:r>
              <a:rPr lang="en-US" dirty="0">
                <a:solidFill>
                  <a:srgbClr val="1D2C64"/>
                </a:solidFill>
                <a:latin typeface="Arial" charset="0"/>
                <a:ea typeface="ＭＳ Ｐゴシック" charset="0"/>
                <a:cs typeface="ＭＳ Ｐゴシック" charset="0"/>
              </a:rPr>
              <a:t>National Institute of Standards and Technology</a:t>
            </a:r>
          </a:p>
          <a:p>
            <a:endParaRPr lang="en-US" dirty="0">
              <a:solidFill>
                <a:srgbClr val="1D2C64"/>
              </a:solidFill>
              <a:latin typeface="Arial" charset="0"/>
              <a:ea typeface="ＭＳ Ｐゴシック" charset="0"/>
              <a:cs typeface="ＭＳ Ｐゴシック" charset="0"/>
            </a:endParaRPr>
          </a:p>
          <a:p>
            <a:pPr algn="r"/>
            <a:r>
              <a:rPr lang="en-US" dirty="0">
                <a:solidFill>
                  <a:srgbClr val="1D2C64"/>
                </a:solidFill>
                <a:latin typeface="Arial" charset="0"/>
                <a:ea typeface="ＭＳ Ｐゴシック" charset="0"/>
                <a:cs typeface="ＭＳ Ｐゴシック" charset="0"/>
              </a:rPr>
              <a:t>                  Tuesday July 24, 2018</a:t>
            </a:r>
          </a:p>
        </p:txBody>
      </p:sp>
      <p:pic>
        <p:nvPicPr>
          <p:cNvPr id="4" name="Picture 3" descr="NISTlogo_stacked_PMS655.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9045" y="6117350"/>
            <a:ext cx="1284445" cy="524862"/>
          </a:xfrm>
          <a:prstGeom prst="rect">
            <a:avLst/>
          </a:prstGeom>
        </p:spPr>
      </p:pic>
      <p:sp>
        <p:nvSpPr>
          <p:cNvPr id="6" name="Title 7"/>
          <p:cNvSpPr>
            <a:spLocks noGrp="1"/>
          </p:cNvSpPr>
          <p:nvPr>
            <p:ph type="ctrTitle"/>
          </p:nvPr>
        </p:nvSpPr>
        <p:spPr>
          <a:xfrm>
            <a:off x="808310" y="1163105"/>
            <a:ext cx="7605994" cy="1619250"/>
          </a:xfrm>
        </p:spPr>
        <p:txBody>
          <a:bodyPr>
            <a:noAutofit/>
          </a:bodyPr>
          <a:lstStyle/>
          <a:p>
            <a:r>
              <a:rPr lang="en-US" dirty="0">
                <a:solidFill>
                  <a:schemeClr val="tx2"/>
                </a:solidFill>
                <a:effectLst>
                  <a:glow rad="25400">
                    <a:schemeClr val="accent1">
                      <a:satMod val="175000"/>
                      <a:alpha val="40000"/>
                    </a:schemeClr>
                  </a:glow>
                </a:effectLst>
              </a:rPr>
              <a:t>International Collaboration for </a:t>
            </a:r>
            <a:br>
              <a:rPr lang="en-US" dirty="0">
                <a:solidFill>
                  <a:schemeClr val="tx2"/>
                </a:solidFill>
                <a:effectLst>
                  <a:glow rad="25400">
                    <a:schemeClr val="accent1">
                      <a:satMod val="175000"/>
                      <a:alpha val="40000"/>
                    </a:schemeClr>
                  </a:glow>
                </a:effectLst>
              </a:rPr>
            </a:br>
            <a:r>
              <a:rPr lang="en-US" dirty="0">
                <a:solidFill>
                  <a:schemeClr val="tx2"/>
                </a:solidFill>
                <a:effectLst>
                  <a:glow rad="25400">
                    <a:schemeClr val="accent1">
                      <a:satMod val="175000"/>
                      <a:alpha val="40000"/>
                    </a:schemeClr>
                  </a:glow>
                </a:effectLst>
              </a:rPr>
              <a:t>Open Data and Open Science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1515" y="3505810"/>
            <a:ext cx="1744643" cy="2304300"/>
          </a:xfrm>
          <a:prstGeom prst="rect">
            <a:avLst/>
          </a:prstGeom>
        </p:spPr>
      </p:pic>
    </p:spTree>
    <p:extLst>
      <p:ext uri="{BB962C8B-B14F-4D97-AF65-F5344CB8AC3E}">
        <p14:creationId xmlns:p14="http://schemas.microsoft.com/office/powerpoint/2010/main" val="291058310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21703-0A2E-8346-BF35-0D8DD07D1C6B}"/>
              </a:ext>
            </a:extLst>
          </p:cNvPr>
          <p:cNvSpPr>
            <a:spLocks noGrp="1"/>
          </p:cNvSpPr>
          <p:nvPr>
            <p:ph type="title"/>
          </p:nvPr>
        </p:nvSpPr>
        <p:spPr/>
        <p:txBody>
          <a:bodyPr/>
          <a:lstStyle/>
          <a:p>
            <a:r>
              <a:rPr lang="en-US" dirty="0"/>
              <a:t>Cone Search, Image Access</a:t>
            </a:r>
          </a:p>
        </p:txBody>
      </p:sp>
      <p:sp>
        <p:nvSpPr>
          <p:cNvPr id="4" name="Slide Number Placeholder 3">
            <a:extLst>
              <a:ext uri="{FF2B5EF4-FFF2-40B4-BE49-F238E27FC236}">
                <a16:creationId xmlns:a16="http://schemas.microsoft.com/office/drawing/2014/main" id="{CFC0954C-D5AE-2B4D-978C-8A98FBBB2F6F}"/>
              </a:ext>
            </a:extLst>
          </p:cNvPr>
          <p:cNvSpPr>
            <a:spLocks noGrp="1"/>
          </p:cNvSpPr>
          <p:nvPr>
            <p:ph type="sldNum" sz="quarter" idx="12"/>
          </p:nvPr>
        </p:nvSpPr>
        <p:spPr/>
        <p:txBody>
          <a:bodyPr/>
          <a:lstStyle/>
          <a:p>
            <a:pPr>
              <a:defRPr/>
            </a:pPr>
            <a:fld id="{09954CA3-D4D3-9A48-835D-EE206C73C9EB}" type="slidenum">
              <a:rPr lang="en-US" smtClean="0"/>
              <a:pPr>
                <a:defRPr/>
              </a:pPr>
              <a:t>10</a:t>
            </a:fld>
            <a:endParaRPr lang="en-US" sz="600" dirty="0">
              <a:latin typeface="Times" charset="0"/>
            </a:endParaRPr>
          </a:p>
        </p:txBody>
      </p:sp>
      <p:pic>
        <p:nvPicPr>
          <p:cNvPr id="1026" name="Picture 2" descr="http://imgsrc.hubblesite.org/hvi/uploads/image_file/image_attachment/30182/STSCI-H-p1726c-m-2000x1798.png">
            <a:extLst>
              <a:ext uri="{FF2B5EF4-FFF2-40B4-BE49-F238E27FC236}">
                <a16:creationId xmlns:a16="http://schemas.microsoft.com/office/drawing/2014/main" id="{F8A45D35-E5F3-9D46-82FF-9D32504B6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650" y="1104627"/>
            <a:ext cx="5618210" cy="5051128"/>
          </a:xfrm>
          <a:prstGeom prst="rect">
            <a:avLst/>
          </a:prstGeom>
          <a:noFill/>
          <a:extLst>
            <a:ext uri="{909E8E84-426E-40DD-AFC4-6F175D3DCCD1}">
              <a14:hiddenFill xmlns:a14="http://schemas.microsoft.com/office/drawing/2010/main">
                <a:solidFill>
                  <a:srgbClr val="FFFFFF"/>
                </a:solidFill>
              </a14:hiddenFill>
            </a:ext>
          </a:extLst>
        </p:spPr>
      </p:pic>
      <p:sp>
        <p:nvSpPr>
          <p:cNvPr id="5" name="Donut 4">
            <a:extLst>
              <a:ext uri="{FF2B5EF4-FFF2-40B4-BE49-F238E27FC236}">
                <a16:creationId xmlns:a16="http://schemas.microsoft.com/office/drawing/2014/main" id="{C324F065-189C-B448-BC67-87819CB75998}"/>
              </a:ext>
            </a:extLst>
          </p:cNvPr>
          <p:cNvSpPr/>
          <p:nvPr/>
        </p:nvSpPr>
        <p:spPr>
          <a:xfrm>
            <a:off x="2882180" y="1815990"/>
            <a:ext cx="1228960" cy="1228960"/>
          </a:xfrm>
          <a:prstGeom prst="donut">
            <a:avLst>
              <a:gd name="adj" fmla="val 63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11E1B7BA-D3AC-9147-8DEF-B6661BB2F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 y="2468875"/>
            <a:ext cx="533595" cy="477343"/>
          </a:xfrm>
          <a:prstGeom prst="rect">
            <a:avLst/>
          </a:prstGeom>
        </p:spPr>
      </p:pic>
      <p:sp>
        <p:nvSpPr>
          <p:cNvPr id="3" name="Frame 2">
            <a:extLst>
              <a:ext uri="{FF2B5EF4-FFF2-40B4-BE49-F238E27FC236}">
                <a16:creationId xmlns:a16="http://schemas.microsoft.com/office/drawing/2014/main" id="{C39ED7BA-9BCD-584C-83FA-5069742788E2}"/>
              </a:ext>
            </a:extLst>
          </p:cNvPr>
          <p:cNvSpPr/>
          <p:nvPr/>
        </p:nvSpPr>
        <p:spPr>
          <a:xfrm>
            <a:off x="4264760" y="2776115"/>
            <a:ext cx="2035465" cy="1805035"/>
          </a:xfrm>
          <a:prstGeom prst="frame">
            <a:avLst>
              <a:gd name="adj1" fmla="val 39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C87279F4-9D34-9440-8E76-73D1483B44AF}"/>
              </a:ext>
            </a:extLst>
          </p:cNvPr>
          <p:cNvSpPr txBox="1"/>
          <p:nvPr/>
        </p:nvSpPr>
        <p:spPr>
          <a:xfrm>
            <a:off x="3227825" y="2238445"/>
            <a:ext cx="556563" cy="369332"/>
          </a:xfrm>
          <a:prstGeom prst="rect">
            <a:avLst/>
          </a:prstGeom>
          <a:noFill/>
        </p:spPr>
        <p:txBody>
          <a:bodyPr wrap="none" rtlCol="0">
            <a:spAutoFit/>
          </a:bodyPr>
          <a:lstStyle/>
          <a:p>
            <a:r>
              <a:rPr lang="en-US" dirty="0">
                <a:solidFill>
                  <a:srgbClr val="7796F9"/>
                </a:solidFill>
              </a:rPr>
              <a:t>𝛼, 𝛿</a:t>
            </a:r>
          </a:p>
        </p:txBody>
      </p:sp>
      <p:sp>
        <p:nvSpPr>
          <p:cNvPr id="12" name="TextBox 11">
            <a:extLst>
              <a:ext uri="{FF2B5EF4-FFF2-40B4-BE49-F238E27FC236}">
                <a16:creationId xmlns:a16="http://schemas.microsoft.com/office/drawing/2014/main" id="{982D34C8-7259-054F-977B-307E3141C959}"/>
              </a:ext>
            </a:extLst>
          </p:cNvPr>
          <p:cNvSpPr txBox="1"/>
          <p:nvPr/>
        </p:nvSpPr>
        <p:spPr>
          <a:xfrm>
            <a:off x="4735574" y="4135008"/>
            <a:ext cx="1391728" cy="369332"/>
          </a:xfrm>
          <a:prstGeom prst="rect">
            <a:avLst/>
          </a:prstGeom>
          <a:noFill/>
        </p:spPr>
        <p:txBody>
          <a:bodyPr wrap="none" rtlCol="0">
            <a:spAutoFit/>
          </a:bodyPr>
          <a:lstStyle/>
          <a:p>
            <a:r>
              <a:rPr lang="en-US" dirty="0">
                <a:solidFill>
                  <a:srgbClr val="7796F9"/>
                </a:solidFill>
              </a:rPr>
              <a:t>𝛼</a:t>
            </a:r>
            <a:r>
              <a:rPr lang="en-US" baseline="-25000" dirty="0">
                <a:solidFill>
                  <a:srgbClr val="7796F9"/>
                </a:solidFill>
              </a:rPr>
              <a:t>1</a:t>
            </a:r>
            <a:r>
              <a:rPr lang="en-US" dirty="0">
                <a:solidFill>
                  <a:srgbClr val="7796F9"/>
                </a:solidFill>
              </a:rPr>
              <a:t>, 𝛼</a:t>
            </a:r>
            <a:r>
              <a:rPr lang="en-US" baseline="-25000" dirty="0">
                <a:solidFill>
                  <a:srgbClr val="7796F9"/>
                </a:solidFill>
              </a:rPr>
              <a:t>2</a:t>
            </a:r>
            <a:r>
              <a:rPr lang="en-US" dirty="0">
                <a:solidFill>
                  <a:srgbClr val="7796F9"/>
                </a:solidFill>
              </a:rPr>
              <a:t>, 𝛿</a:t>
            </a:r>
            <a:r>
              <a:rPr lang="en-US" baseline="-25000" dirty="0">
                <a:solidFill>
                  <a:srgbClr val="7796F9"/>
                </a:solidFill>
              </a:rPr>
              <a:t>1</a:t>
            </a:r>
            <a:r>
              <a:rPr lang="en-US" dirty="0">
                <a:solidFill>
                  <a:srgbClr val="7796F9"/>
                </a:solidFill>
              </a:rPr>
              <a:t>, 𝛿</a:t>
            </a:r>
            <a:r>
              <a:rPr lang="en-US" baseline="-25000" dirty="0">
                <a:solidFill>
                  <a:srgbClr val="7796F9"/>
                </a:solidFill>
              </a:rPr>
              <a:t>2</a:t>
            </a:r>
          </a:p>
        </p:txBody>
      </p:sp>
      <p:cxnSp>
        <p:nvCxnSpPr>
          <p:cNvPr id="13" name="Straight Connector 12">
            <a:extLst>
              <a:ext uri="{FF2B5EF4-FFF2-40B4-BE49-F238E27FC236}">
                <a16:creationId xmlns:a16="http://schemas.microsoft.com/office/drawing/2014/main" id="{85582219-0530-2F43-B56A-E92CB152D82C}"/>
              </a:ext>
            </a:extLst>
          </p:cNvPr>
          <p:cNvCxnSpPr>
            <a:cxnSpLocks/>
          </p:cNvCxnSpPr>
          <p:nvPr/>
        </p:nvCxnSpPr>
        <p:spPr>
          <a:xfrm flipV="1">
            <a:off x="3506106" y="1925642"/>
            <a:ext cx="182579" cy="466424"/>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7BA673F-F5D9-3946-AAB2-F50C1639438C}"/>
              </a:ext>
            </a:extLst>
          </p:cNvPr>
          <p:cNvSpPr txBox="1"/>
          <p:nvPr/>
        </p:nvSpPr>
        <p:spPr>
          <a:xfrm>
            <a:off x="3423869" y="1854395"/>
            <a:ext cx="264816" cy="369332"/>
          </a:xfrm>
          <a:prstGeom prst="rect">
            <a:avLst/>
          </a:prstGeom>
          <a:noFill/>
        </p:spPr>
        <p:txBody>
          <a:bodyPr wrap="none" rtlCol="0">
            <a:spAutoFit/>
          </a:bodyPr>
          <a:lstStyle/>
          <a:p>
            <a:r>
              <a:rPr lang="en-US" dirty="0">
                <a:solidFill>
                  <a:srgbClr val="7796F9"/>
                </a:solidFill>
              </a:rPr>
              <a:t>r</a:t>
            </a:r>
          </a:p>
        </p:txBody>
      </p:sp>
      <p:pic>
        <p:nvPicPr>
          <p:cNvPr id="3076" name="Picture 4" descr="Image result for transparent cone image">
            <a:extLst>
              <a:ext uri="{FF2B5EF4-FFF2-40B4-BE49-F238E27FC236}">
                <a16:creationId xmlns:a16="http://schemas.microsoft.com/office/drawing/2014/main" id="{E536C750-934F-0240-86FA-103489AC82AC}"/>
              </a:ext>
            </a:extLst>
          </p:cNvPr>
          <p:cNvPicPr>
            <a:picLocks noChangeAspect="1" noChangeArrowheads="1"/>
          </p:cNvPicPr>
          <p:nvPr/>
        </p:nvPicPr>
        <p:blipFill>
          <a:blip r:embed="rId4">
            <a:alphaModFix amt="57000"/>
            <a:extLst>
              <a:ext uri="{28A0092B-C50C-407E-A947-70E740481C1C}">
                <a14:useLocalDpi xmlns:a14="http://schemas.microsoft.com/office/drawing/2010/main" val="0"/>
              </a:ext>
            </a:extLst>
          </a:blip>
          <a:srcRect/>
          <a:stretch>
            <a:fillRect/>
          </a:stretch>
        </p:blipFill>
        <p:spPr bwMode="auto">
          <a:xfrm rot="-5640000">
            <a:off x="1470000" y="599641"/>
            <a:ext cx="1475394" cy="3867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14652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25958-ED80-AB4E-8708-D24BD846DFDE}"/>
              </a:ext>
            </a:extLst>
          </p:cNvPr>
          <p:cNvSpPr>
            <a:spLocks noGrp="1"/>
          </p:cNvSpPr>
          <p:nvPr>
            <p:ph type="title"/>
          </p:nvPr>
        </p:nvSpPr>
        <p:spPr/>
        <p:txBody>
          <a:bodyPr>
            <a:normAutofit fontScale="90000"/>
          </a:bodyPr>
          <a:lstStyle/>
          <a:p>
            <a:r>
              <a:rPr lang="en-US" dirty="0"/>
              <a:t>IVOA Protocol Development Process</a:t>
            </a:r>
          </a:p>
        </p:txBody>
      </p:sp>
      <p:sp>
        <p:nvSpPr>
          <p:cNvPr id="4" name="Slide Number Placeholder 3">
            <a:extLst>
              <a:ext uri="{FF2B5EF4-FFF2-40B4-BE49-F238E27FC236}">
                <a16:creationId xmlns:a16="http://schemas.microsoft.com/office/drawing/2014/main" id="{84907CD7-5898-7945-9273-44A1CD492DEA}"/>
              </a:ext>
            </a:extLst>
          </p:cNvPr>
          <p:cNvSpPr>
            <a:spLocks noGrp="1"/>
          </p:cNvSpPr>
          <p:nvPr>
            <p:ph type="sldNum" sz="quarter" idx="12"/>
          </p:nvPr>
        </p:nvSpPr>
        <p:spPr/>
        <p:txBody>
          <a:bodyPr/>
          <a:lstStyle/>
          <a:p>
            <a:pPr>
              <a:defRPr/>
            </a:pPr>
            <a:fld id="{09954CA3-D4D3-9A48-835D-EE206C73C9EB}" type="slidenum">
              <a:rPr lang="en-US" smtClean="0"/>
              <a:pPr>
                <a:defRPr/>
              </a:pPr>
              <a:t>11</a:t>
            </a:fld>
            <a:endParaRPr lang="en-US" sz="600" dirty="0">
              <a:latin typeface="Times" charset="0"/>
            </a:endParaRPr>
          </a:p>
        </p:txBody>
      </p:sp>
      <p:pic>
        <p:nvPicPr>
          <p:cNvPr id="1026" name="Picture 2" descr="http://www.ivoa.net/documents/DocStd/ProcessDiagram.png">
            <a:extLst>
              <a:ext uri="{FF2B5EF4-FFF2-40B4-BE49-F238E27FC236}">
                <a16:creationId xmlns:a16="http://schemas.microsoft.com/office/drawing/2014/main" id="{F900FB20-C7DF-1447-9C59-0DD65FB35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940" y="855865"/>
            <a:ext cx="3980625" cy="5645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2E76576-6248-DF47-BE52-F58D5E7802B7}"/>
              </a:ext>
            </a:extLst>
          </p:cNvPr>
          <p:cNvSpPr txBox="1"/>
          <p:nvPr/>
        </p:nvSpPr>
        <p:spPr>
          <a:xfrm>
            <a:off x="6547795" y="1715493"/>
            <a:ext cx="2210350" cy="2308324"/>
          </a:xfrm>
          <a:prstGeom prst="rect">
            <a:avLst/>
          </a:prstGeom>
          <a:noFill/>
        </p:spPr>
        <p:txBody>
          <a:bodyPr wrap="square" rtlCol="0">
            <a:spAutoFit/>
          </a:bodyPr>
          <a:lstStyle/>
          <a:p>
            <a:r>
              <a:rPr lang="en-US" i="1" dirty="0">
                <a:solidFill>
                  <a:schemeClr val="tx2"/>
                </a:solidFill>
              </a:rPr>
              <a:t>Adapted from W3C</a:t>
            </a:r>
          </a:p>
          <a:p>
            <a:endParaRPr lang="en-US" i="1" dirty="0">
              <a:solidFill>
                <a:schemeClr val="tx2"/>
              </a:solidFill>
            </a:endParaRPr>
          </a:p>
          <a:p>
            <a:r>
              <a:rPr lang="en-US" i="1" dirty="0">
                <a:solidFill>
                  <a:schemeClr val="tx2"/>
                </a:solidFill>
              </a:rPr>
              <a:t>Recommendations require at least two independent implementations as demonstration of interoperability</a:t>
            </a:r>
          </a:p>
        </p:txBody>
      </p:sp>
    </p:spTree>
    <p:extLst>
      <p:ext uri="{BB962C8B-B14F-4D97-AF65-F5344CB8AC3E}">
        <p14:creationId xmlns:p14="http://schemas.microsoft.com/office/powerpoint/2010/main" val="416181200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1318A-A8DC-864D-9CA1-2C6FA64BD881}"/>
              </a:ext>
            </a:extLst>
          </p:cNvPr>
          <p:cNvSpPr>
            <a:spLocks noGrp="1"/>
          </p:cNvSpPr>
          <p:nvPr>
            <p:ph type="title"/>
          </p:nvPr>
        </p:nvSpPr>
        <p:spPr/>
        <p:txBody>
          <a:bodyPr/>
          <a:lstStyle/>
          <a:p>
            <a:r>
              <a:rPr lang="en-US" dirty="0"/>
              <a:t>IVOA Funding and Governance</a:t>
            </a:r>
          </a:p>
        </p:txBody>
      </p:sp>
      <p:sp>
        <p:nvSpPr>
          <p:cNvPr id="3" name="Content Placeholder 2">
            <a:extLst>
              <a:ext uri="{FF2B5EF4-FFF2-40B4-BE49-F238E27FC236}">
                <a16:creationId xmlns:a16="http://schemas.microsoft.com/office/drawing/2014/main" id="{FDDD8741-5466-4443-91FF-1F65C77182AF}"/>
              </a:ext>
            </a:extLst>
          </p:cNvPr>
          <p:cNvSpPr>
            <a:spLocks noGrp="1"/>
          </p:cNvSpPr>
          <p:nvPr>
            <p:ph sz="quarter" idx="11"/>
          </p:nvPr>
        </p:nvSpPr>
        <p:spPr>
          <a:xfrm>
            <a:off x="990600" y="1086294"/>
            <a:ext cx="7239000" cy="5299891"/>
          </a:xfrm>
        </p:spPr>
        <p:txBody>
          <a:bodyPr>
            <a:normAutofit fontScale="77500" lnSpcReduction="20000"/>
          </a:bodyPr>
          <a:lstStyle/>
          <a:p>
            <a:r>
              <a:rPr lang="en-US" dirty="0"/>
              <a:t>No central funding; aggregate of national funding over ~20 years: ~$50M</a:t>
            </a:r>
          </a:p>
          <a:p>
            <a:r>
              <a:rPr lang="en-US" dirty="0"/>
              <a:t>Each national project contributes effort according to national priorities and resource availability; US NVO/VAO projects co-sponsored by NSF and NASA. ~$15M over 10-12 years</a:t>
            </a:r>
          </a:p>
          <a:p>
            <a:r>
              <a:rPr lang="en-US" dirty="0"/>
              <a:t>Two “Interop” meetings per year, 40-80 participants</a:t>
            </a:r>
          </a:p>
          <a:p>
            <a:r>
              <a:rPr lang="en-US" dirty="0"/>
              <a:t>Website and document collection operated by one or two national projects</a:t>
            </a:r>
          </a:p>
          <a:p>
            <a:r>
              <a:rPr lang="en-US" dirty="0"/>
              <a:t>Technical efforts conducted in Working Groups, coordinated by “TCG”</a:t>
            </a:r>
          </a:p>
          <a:p>
            <a:r>
              <a:rPr lang="en-US" dirty="0"/>
              <a:t>Executive Committee has senior management representative from each national project; chair is elected and serves 18-month term</a:t>
            </a:r>
          </a:p>
          <a:p>
            <a:r>
              <a:rPr lang="en-US" dirty="0"/>
              <a:t>Decision-making is by consensus</a:t>
            </a:r>
          </a:p>
        </p:txBody>
      </p:sp>
      <p:sp>
        <p:nvSpPr>
          <p:cNvPr id="4" name="Slide Number Placeholder 3">
            <a:extLst>
              <a:ext uri="{FF2B5EF4-FFF2-40B4-BE49-F238E27FC236}">
                <a16:creationId xmlns:a16="http://schemas.microsoft.com/office/drawing/2014/main" id="{B1235AD8-4F11-B745-AA46-E09E45845D72}"/>
              </a:ext>
            </a:extLst>
          </p:cNvPr>
          <p:cNvSpPr>
            <a:spLocks noGrp="1"/>
          </p:cNvSpPr>
          <p:nvPr>
            <p:ph type="sldNum" sz="quarter" idx="12"/>
          </p:nvPr>
        </p:nvSpPr>
        <p:spPr/>
        <p:txBody>
          <a:bodyPr/>
          <a:lstStyle/>
          <a:p>
            <a:pPr>
              <a:defRPr/>
            </a:pPr>
            <a:fld id="{09954CA3-D4D3-9A48-835D-EE206C73C9EB}" type="slidenum">
              <a:rPr lang="en-US" smtClean="0"/>
              <a:pPr>
                <a:defRPr/>
              </a:pPr>
              <a:t>12</a:t>
            </a:fld>
            <a:endParaRPr lang="en-US" sz="600" dirty="0">
              <a:latin typeface="Times" charset="0"/>
            </a:endParaRPr>
          </a:p>
        </p:txBody>
      </p:sp>
    </p:spTree>
    <p:extLst>
      <p:ext uri="{BB962C8B-B14F-4D97-AF65-F5344CB8AC3E}">
        <p14:creationId xmlns:p14="http://schemas.microsoft.com/office/powerpoint/2010/main" val="42616923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16" y="31462"/>
            <a:ext cx="1048409" cy="685108"/>
          </a:xfrm>
          <a:prstGeom prst="rect">
            <a:avLst/>
          </a:prstGeom>
        </p:spPr>
      </p:pic>
      <p:sp>
        <p:nvSpPr>
          <p:cNvPr id="5" name="Shape 481"/>
          <p:cNvSpPr txBox="1">
            <a:spLocks/>
          </p:cNvSpPr>
          <p:nvPr/>
        </p:nvSpPr>
        <p:spPr>
          <a:xfrm>
            <a:off x="3107339" y="1280932"/>
            <a:ext cx="5445943" cy="406448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2800" b="1" dirty="0">
                <a:solidFill>
                  <a:srgbClr val="941100"/>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innovators </a:t>
            </a:r>
            <a:r>
              <a:rPr lang="en-GB" sz="2800" dirty="0">
                <a:sym typeface="Helvetica Neue Light"/>
              </a:rPr>
              <a:t>openly share data across technologies, disciplines, and countries to address the grand challenges of society. </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2800" b="1" dirty="0">
                <a:solidFill>
                  <a:srgbClr val="941100"/>
                </a:solidFill>
              </a:rPr>
              <a:t>Mission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dirty="0">
                <a:sym typeface="Helvetica Neue Light"/>
              </a:rPr>
              <a:t>RDA builds the </a:t>
            </a:r>
            <a:r>
              <a:rPr lang="en-GB" sz="2800" b="1" dirty="0">
                <a:solidFill>
                  <a:srgbClr val="A30000"/>
                </a:solidFill>
                <a:latin typeface="+mj-lt"/>
                <a:ea typeface="+mj-ea"/>
                <a:cs typeface="+mj-cs"/>
                <a:sym typeface="Helvetica Neue"/>
              </a:rPr>
              <a:t>social and technical bridges</a:t>
            </a:r>
            <a:r>
              <a:rPr lang="en-GB" sz="2800" dirty="0">
                <a:sym typeface="Helvetica Neue Light"/>
              </a:rPr>
              <a:t> that </a:t>
            </a:r>
            <a:r>
              <a:rPr lang="en-GB" sz="2800" b="1" dirty="0">
                <a:sym typeface="Helvetica Neue Light"/>
              </a:rPr>
              <a:t>enable open sharing </a:t>
            </a:r>
            <a:r>
              <a:rPr lang="en-GB" sz="2800" dirty="0">
                <a:sym typeface="Helvetica Neue Light"/>
              </a:rPr>
              <a:t>of data.</a:t>
            </a:r>
          </a:p>
          <a:p>
            <a:pPr marL="0" lvl="1" indent="312464">
              <a:spcBef>
                <a:spcPts val="0"/>
              </a:spcBef>
              <a:buFont typeface="Calibri" pitchFamily="34" charset="0"/>
              <a:buNone/>
              <a:defRPr sz="3600" i="0">
                <a:latin typeface="+mn-lt"/>
                <a:ea typeface="+mn-ea"/>
                <a:cs typeface="+mn-cs"/>
                <a:sym typeface="Helvetica Neue Light"/>
              </a:defRPr>
            </a:pPr>
            <a:endParaRPr lang="en-GB" sz="2800" dirty="0">
              <a:sym typeface="Helvetica Neue Ligh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7755" y="238586"/>
            <a:ext cx="1264697" cy="826446"/>
          </a:xfrm>
          <a:prstGeom prst="rect">
            <a:avLst/>
          </a:prstGeom>
        </p:spPr>
      </p:pic>
      <p:pic>
        <p:nvPicPr>
          <p:cNvPr id="12" name="Picture 2" descr="Creative Commons Lice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sp>
        <p:nvSpPr>
          <p:cNvPr id="3" name="CasellaDiTesto 2">
            <a:extLst>
              <a:ext uri="{FF2B5EF4-FFF2-40B4-BE49-F238E27FC236}">
                <a16:creationId xmlns:a16="http://schemas.microsoft.com/office/drawing/2014/main" id="{516789D7-83FB-684D-8056-231E7C36F728}"/>
              </a:ext>
            </a:extLst>
          </p:cNvPr>
          <p:cNvSpPr txBox="1"/>
          <p:nvPr/>
        </p:nvSpPr>
        <p:spPr>
          <a:xfrm>
            <a:off x="0" y="0"/>
            <a:ext cx="2741209" cy="1666881"/>
          </a:xfrm>
          <a:prstGeom prst="rect">
            <a:avLst/>
          </a:prstGeom>
          <a:solidFill>
            <a:schemeClr val="tx1"/>
          </a:solidFill>
        </p:spPr>
        <p:txBody>
          <a:bodyPr wrap="square" tIns="216000" bIns="180000" rtlCol="0" anchor="t">
            <a:spAutoFit/>
          </a:bodyPr>
          <a:lstStyle/>
          <a:p>
            <a:pPr algn="ctr">
              <a:lnSpc>
                <a:spcPts val="2160"/>
              </a:lnSpc>
            </a:pPr>
            <a:r>
              <a:rPr lang="it-IT" sz="2300" b="1" dirty="0">
                <a:solidFill>
                  <a:srgbClr val="DCE8DC"/>
                </a:solidFill>
              </a:rPr>
              <a:t>THE RESEARCH DATA ALLIANCE</a:t>
            </a:r>
            <a:endParaRPr lang="it-IT" sz="1500" b="1" dirty="0">
              <a:solidFill>
                <a:srgbClr val="DCE8DC"/>
              </a:solidFill>
            </a:endParaRPr>
          </a:p>
          <a:p>
            <a:pPr algn="ctr">
              <a:lnSpc>
                <a:spcPts val="1300"/>
              </a:lnSpc>
            </a:pPr>
            <a:r>
              <a:rPr lang="it-IT" sz="1400" b="1" dirty="0">
                <a:solidFill>
                  <a:srgbClr val="7C929A"/>
                </a:solidFill>
              </a:rPr>
              <a:t>www.rd-alliance.org</a:t>
            </a:r>
          </a:p>
          <a:p>
            <a:pPr algn="ctr">
              <a:lnSpc>
                <a:spcPts val="1300"/>
              </a:lnSpc>
            </a:pPr>
            <a:endParaRPr lang="it-IT" sz="1500" dirty="0">
              <a:solidFill>
                <a:schemeClr val="bg1"/>
              </a:solidFill>
            </a:endParaRPr>
          </a:p>
          <a:p>
            <a:pPr algn="ctr"/>
            <a:r>
              <a:rPr lang="it-IT" sz="1200" b="1" i="1" dirty="0">
                <a:solidFill>
                  <a:schemeClr val="bg1"/>
                </a:solidFill>
              </a:rPr>
              <a:t>building the social and </a:t>
            </a:r>
            <a:r>
              <a:rPr lang="it-IT" sz="1200" b="1" i="1" dirty="0" err="1">
                <a:solidFill>
                  <a:schemeClr val="bg1"/>
                </a:solidFill>
              </a:rPr>
              <a:t>technical</a:t>
            </a:r>
            <a:r>
              <a:rPr lang="it-IT" sz="1200" b="1" i="1" dirty="0">
                <a:solidFill>
                  <a:schemeClr val="bg1"/>
                </a:solidFill>
              </a:rPr>
              <a:t> </a:t>
            </a:r>
            <a:r>
              <a:rPr lang="it-IT" sz="1200" b="1" i="1" dirty="0" err="1">
                <a:solidFill>
                  <a:schemeClr val="bg1"/>
                </a:solidFill>
              </a:rPr>
              <a:t>bridges</a:t>
            </a:r>
            <a:r>
              <a:rPr lang="it-IT" sz="1200" b="1" i="1" dirty="0">
                <a:solidFill>
                  <a:schemeClr val="bg1"/>
                </a:solidFill>
              </a:rPr>
              <a:t> </a:t>
            </a:r>
            <a:r>
              <a:rPr lang="it-IT" sz="1200" b="1" i="1" dirty="0" err="1">
                <a:solidFill>
                  <a:schemeClr val="bg1"/>
                </a:solidFill>
              </a:rPr>
              <a:t>that</a:t>
            </a:r>
            <a:r>
              <a:rPr lang="it-IT" sz="1200" b="1" i="1" dirty="0">
                <a:solidFill>
                  <a:schemeClr val="bg1"/>
                </a:solidFill>
              </a:rPr>
              <a:t> </a:t>
            </a:r>
            <a:r>
              <a:rPr lang="it-IT" sz="1200" b="1" i="1" dirty="0" err="1">
                <a:solidFill>
                  <a:schemeClr val="bg1"/>
                </a:solidFill>
              </a:rPr>
              <a:t>enable</a:t>
            </a:r>
            <a:r>
              <a:rPr lang="it-IT" sz="1200" b="1" i="1" dirty="0">
                <a:solidFill>
                  <a:schemeClr val="bg1"/>
                </a:solidFill>
              </a:rPr>
              <a:t> open </a:t>
            </a:r>
            <a:r>
              <a:rPr lang="it-IT" sz="1200" b="1" i="1" dirty="0" err="1">
                <a:solidFill>
                  <a:schemeClr val="bg1"/>
                </a:solidFill>
              </a:rPr>
              <a:t>sharing</a:t>
            </a:r>
            <a:r>
              <a:rPr lang="it-IT" sz="1200" b="1" i="1" dirty="0">
                <a:solidFill>
                  <a:schemeClr val="bg1"/>
                </a:solidFill>
              </a:rPr>
              <a:t> of data</a:t>
            </a:r>
          </a:p>
        </p:txBody>
      </p:sp>
      <p:sp>
        <p:nvSpPr>
          <p:cNvPr id="2" name="CasellaDiTesto 1">
            <a:extLst>
              <a:ext uri="{FF2B5EF4-FFF2-40B4-BE49-F238E27FC236}">
                <a16:creationId xmlns:a16="http://schemas.microsoft.com/office/drawing/2014/main" id="{AA437E47-8B6A-9C49-9025-62BE862BE9C6}"/>
              </a:ext>
            </a:extLst>
          </p:cNvPr>
          <p:cNvSpPr txBox="1"/>
          <p:nvPr/>
        </p:nvSpPr>
        <p:spPr>
          <a:xfrm>
            <a:off x="0" y="1655379"/>
            <a:ext cx="1415523" cy="1389831"/>
          </a:xfrm>
          <a:prstGeom prst="rect">
            <a:avLst/>
          </a:prstGeom>
          <a:solidFill>
            <a:srgbClr val="DCE8DC"/>
          </a:solidFill>
        </p:spPr>
        <p:txBody>
          <a:bodyPr wrap="square" tIns="180000" bIns="108000" rtlCol="0">
            <a:spAutoFit/>
          </a:bodyPr>
          <a:lstStyle/>
          <a:p>
            <a:pPr algn="ctr">
              <a:lnSpc>
                <a:spcPts val="1200"/>
              </a:lnSpc>
            </a:pPr>
            <a:r>
              <a:rPr lang="it-IT" sz="1600" b="1" dirty="0">
                <a:solidFill>
                  <a:srgbClr val="40BA36"/>
                </a:solidFill>
              </a:rPr>
              <a:t>24 FLAGSHIP OUTPUTS</a:t>
            </a:r>
            <a:endParaRPr lang="it-IT" sz="1050" b="1" dirty="0">
              <a:solidFill>
                <a:srgbClr val="40BA36"/>
              </a:solidFill>
            </a:endParaRPr>
          </a:p>
          <a:p>
            <a:pPr algn="ctr">
              <a:lnSpc>
                <a:spcPts val="1860"/>
              </a:lnSpc>
            </a:pPr>
            <a:endParaRPr lang="it-IT" b="1" dirty="0">
              <a:solidFill>
                <a:srgbClr val="40BA36"/>
              </a:solidFill>
            </a:endParaRPr>
          </a:p>
          <a:p>
            <a:pPr algn="ctr">
              <a:lnSpc>
                <a:spcPts val="1360"/>
              </a:lnSpc>
            </a:pPr>
            <a:r>
              <a:rPr lang="it-IT" sz="1400" dirty="0">
                <a:solidFill>
                  <a:srgbClr val="869EA6"/>
                </a:solidFill>
                <a:latin typeface="Adobe Garamond Pro" panose="02020502060506020403" pitchFamily="18" charset="77"/>
                <a:ea typeface="BatangChe" panose="02030609000101010101" pitchFamily="49" charset="-127"/>
              </a:rPr>
              <a:t>of </a:t>
            </a:r>
            <a:r>
              <a:rPr lang="it-IT" sz="1400" dirty="0" err="1">
                <a:solidFill>
                  <a:srgbClr val="869EA6"/>
                </a:solidFill>
                <a:latin typeface="Adobe Garamond Pro" panose="02020502060506020403" pitchFamily="18" charset="77"/>
                <a:ea typeface="BatangChe" panose="02030609000101010101" pitchFamily="49" charset="-127"/>
              </a:rPr>
              <a:t>which</a:t>
            </a:r>
            <a:r>
              <a:rPr lang="it-IT" sz="1400" dirty="0">
                <a:solidFill>
                  <a:srgbClr val="869EA6"/>
                </a:solidFill>
                <a:latin typeface="Adobe Garamond Pro" panose="02020502060506020403" pitchFamily="18" charset="77"/>
                <a:ea typeface="BatangChe" panose="02030609000101010101" pitchFamily="49" charset="-127"/>
              </a:rPr>
              <a:t> 4 ICT Technical </a:t>
            </a:r>
            <a:r>
              <a:rPr lang="it-IT" sz="1400" dirty="0" err="1">
                <a:solidFill>
                  <a:srgbClr val="869EA6"/>
                </a:solidFill>
                <a:latin typeface="Adobe Garamond Pro" panose="02020502060506020403" pitchFamily="18" charset="77"/>
                <a:ea typeface="BatangChe" panose="02030609000101010101" pitchFamily="49" charset="-127"/>
              </a:rPr>
              <a:t>Specifications</a:t>
            </a:r>
            <a:endParaRPr lang="it-IT" sz="1400" dirty="0">
              <a:solidFill>
                <a:srgbClr val="869EA6"/>
              </a:solidFill>
              <a:latin typeface="Adobe Garamond Pro" panose="02020502060506020403" pitchFamily="18" charset="77"/>
              <a:ea typeface="BatangChe" panose="02030609000101010101" pitchFamily="49" charset="-127"/>
            </a:endParaRPr>
          </a:p>
        </p:txBody>
      </p:sp>
      <p:sp>
        <p:nvSpPr>
          <p:cNvPr id="16" name="CasellaDiTesto 15">
            <a:extLst>
              <a:ext uri="{FF2B5EF4-FFF2-40B4-BE49-F238E27FC236}">
                <a16:creationId xmlns:a16="http://schemas.microsoft.com/office/drawing/2014/main" id="{397DA529-7592-5241-BECD-30F836B7521C}"/>
              </a:ext>
            </a:extLst>
          </p:cNvPr>
          <p:cNvSpPr txBox="1"/>
          <p:nvPr/>
        </p:nvSpPr>
        <p:spPr>
          <a:xfrm>
            <a:off x="1415523" y="1655379"/>
            <a:ext cx="1325687" cy="1381248"/>
          </a:xfrm>
          <a:prstGeom prst="rect">
            <a:avLst/>
          </a:prstGeom>
          <a:solidFill>
            <a:srgbClr val="869EA6"/>
          </a:solidFill>
        </p:spPr>
        <p:txBody>
          <a:bodyPr wrap="square" lIns="36000" tIns="180000" rIns="36000" bIns="36000" rtlCol="0">
            <a:spAutoFit/>
          </a:bodyPr>
          <a:lstStyle/>
          <a:p>
            <a:pPr algn="ctr">
              <a:lnSpc>
                <a:spcPts val="1200"/>
              </a:lnSpc>
            </a:pPr>
            <a:r>
              <a:rPr lang="it-IT" sz="1600" b="1" dirty="0">
                <a:solidFill>
                  <a:srgbClr val="DCE8DC"/>
                </a:solidFill>
              </a:rPr>
              <a:t>75 ADOPTION CASES</a:t>
            </a:r>
            <a:endParaRPr lang="it-IT" sz="1050" b="1" dirty="0">
              <a:solidFill>
                <a:srgbClr val="DCE8DC"/>
              </a:solidFill>
            </a:endParaRPr>
          </a:p>
          <a:p>
            <a:pPr algn="ctr">
              <a:lnSpc>
                <a:spcPts val="1000"/>
              </a:lnSpc>
            </a:pPr>
            <a:endParaRPr lang="it-IT" b="1" dirty="0">
              <a:solidFill>
                <a:srgbClr val="40BA36"/>
              </a:solidFill>
            </a:endParaRPr>
          </a:p>
          <a:p>
            <a:pPr algn="ctr">
              <a:lnSpc>
                <a:spcPts val="1360"/>
              </a:lnSpc>
            </a:pPr>
            <a:r>
              <a:rPr lang="it-IT" sz="1400" dirty="0" err="1">
                <a:latin typeface="Adobe Garamond Pro" panose="02020502060506020403" pitchFamily="18" charset="77"/>
                <a:ea typeface="BatangChe" panose="02030609000101010101" pitchFamily="49" charset="-127"/>
              </a:rPr>
              <a:t>across</a:t>
            </a:r>
            <a:r>
              <a:rPr lang="it-IT" sz="1400" dirty="0">
                <a:latin typeface="Adobe Garamond Pro" panose="02020502060506020403" pitchFamily="18" charset="77"/>
                <a:ea typeface="BatangChe" panose="02030609000101010101" pitchFamily="49" charset="-127"/>
              </a:rPr>
              <a:t> multiple </a:t>
            </a:r>
            <a:r>
              <a:rPr lang="it-IT" sz="1400" dirty="0" err="1">
                <a:latin typeface="Adobe Garamond Pro" panose="02020502060506020403" pitchFamily="18" charset="77"/>
                <a:ea typeface="BatangChe" panose="02030609000101010101" pitchFamily="49" charset="-127"/>
              </a:rPr>
              <a:t>disciplines</a:t>
            </a:r>
            <a:r>
              <a:rPr lang="it-IT" sz="1400" dirty="0">
                <a:latin typeface="Adobe Garamond Pro" panose="02020502060506020403" pitchFamily="18" charset="77"/>
                <a:ea typeface="BatangChe" panose="02030609000101010101" pitchFamily="49" charset="-127"/>
              </a:rPr>
              <a:t>, </a:t>
            </a:r>
            <a:r>
              <a:rPr lang="it-IT" sz="1400" dirty="0" err="1">
                <a:latin typeface="Adobe Garamond Pro" panose="02020502060506020403" pitchFamily="18" charset="77"/>
                <a:ea typeface="BatangChe" panose="02030609000101010101" pitchFamily="49" charset="-127"/>
              </a:rPr>
              <a:t>organisations</a:t>
            </a:r>
            <a:r>
              <a:rPr lang="it-IT" sz="1400" dirty="0">
                <a:latin typeface="Adobe Garamond Pro" panose="02020502060506020403" pitchFamily="18" charset="77"/>
                <a:ea typeface="BatangChe" panose="02030609000101010101" pitchFamily="49" charset="-127"/>
              </a:rPr>
              <a:t> &amp; </a:t>
            </a:r>
            <a:r>
              <a:rPr lang="it-IT" sz="1400" dirty="0" err="1">
                <a:latin typeface="Adobe Garamond Pro" panose="02020502060506020403" pitchFamily="18" charset="77"/>
                <a:ea typeface="BatangChe" panose="02030609000101010101" pitchFamily="49" charset="-127"/>
              </a:rPr>
              <a:t>countries</a:t>
            </a:r>
            <a:endParaRPr lang="it-IT" sz="1400" dirty="0">
              <a:latin typeface="Adobe Garamond Pro" panose="02020502060506020403" pitchFamily="18" charset="77"/>
              <a:ea typeface="BatangChe" panose="02030609000101010101" pitchFamily="49" charset="-127"/>
            </a:endParaRPr>
          </a:p>
        </p:txBody>
      </p:sp>
      <p:sp>
        <p:nvSpPr>
          <p:cNvPr id="17" name="CasellaDiTesto 16">
            <a:extLst>
              <a:ext uri="{FF2B5EF4-FFF2-40B4-BE49-F238E27FC236}">
                <a16:creationId xmlns:a16="http://schemas.microsoft.com/office/drawing/2014/main" id="{556CD1A5-5E65-4D40-A408-BCCC19EC39EF}"/>
              </a:ext>
            </a:extLst>
          </p:cNvPr>
          <p:cNvSpPr txBox="1"/>
          <p:nvPr/>
        </p:nvSpPr>
        <p:spPr>
          <a:xfrm>
            <a:off x="0" y="3036627"/>
            <a:ext cx="2741209" cy="1357643"/>
          </a:xfrm>
          <a:prstGeom prst="rect">
            <a:avLst/>
          </a:prstGeom>
          <a:solidFill>
            <a:srgbClr val="40BA36"/>
          </a:solidFill>
        </p:spPr>
        <p:txBody>
          <a:bodyPr wrap="square" lIns="0" tIns="180000" rIns="0" bIns="108000" rtlCol="0">
            <a:spAutoFit/>
          </a:bodyPr>
          <a:lstStyle/>
          <a:p>
            <a:pPr algn="ctr">
              <a:lnSpc>
                <a:spcPts val="1400"/>
              </a:lnSpc>
            </a:pPr>
            <a:r>
              <a:rPr lang="it-IT" sz="1600" b="1" dirty="0"/>
              <a:t>93 GROUPS WORKING ON GLOBAL DATA INTEROPERABILITY CHALLENGES</a:t>
            </a:r>
            <a:endParaRPr lang="it-IT" sz="1050" b="1" dirty="0"/>
          </a:p>
          <a:p>
            <a:pPr algn="ctr">
              <a:lnSpc>
                <a:spcPts val="1260"/>
              </a:lnSpc>
            </a:pPr>
            <a:endParaRPr lang="it-IT" b="1" dirty="0">
              <a:solidFill>
                <a:srgbClr val="40BA36"/>
              </a:solidFill>
            </a:endParaRPr>
          </a:p>
          <a:p>
            <a:pPr algn="ctr">
              <a:lnSpc>
                <a:spcPts val="1360"/>
              </a:lnSpc>
            </a:pPr>
            <a:r>
              <a:rPr lang="it-IT" sz="1400" b="1" i="1" dirty="0">
                <a:solidFill>
                  <a:srgbClr val="626B61"/>
                </a:solidFill>
                <a:ea typeface="BatangChe" panose="02030609000101010101" pitchFamily="49" charset="-127"/>
              </a:rPr>
              <a:t>of </a:t>
            </a:r>
            <a:r>
              <a:rPr lang="it-IT" sz="1400" b="1" i="1" dirty="0" err="1">
                <a:solidFill>
                  <a:srgbClr val="626B61"/>
                </a:solidFill>
                <a:ea typeface="BatangChe" panose="02030609000101010101" pitchFamily="49" charset="-127"/>
              </a:rPr>
              <a:t>which</a:t>
            </a:r>
            <a:r>
              <a:rPr lang="it-IT" sz="1400" b="1" i="1" dirty="0">
                <a:solidFill>
                  <a:srgbClr val="626B61"/>
                </a:solidFill>
                <a:ea typeface="BatangChe" panose="02030609000101010101" pitchFamily="49" charset="-127"/>
              </a:rPr>
              <a:t> 32 WORKING GROUPS </a:t>
            </a:r>
          </a:p>
          <a:p>
            <a:pPr algn="ctr">
              <a:lnSpc>
                <a:spcPts val="1360"/>
              </a:lnSpc>
            </a:pPr>
            <a:r>
              <a:rPr lang="it-IT" sz="1400" b="1" i="1" dirty="0">
                <a:solidFill>
                  <a:srgbClr val="626B61"/>
                </a:solidFill>
                <a:ea typeface="BatangChe" panose="02030609000101010101" pitchFamily="49" charset="-127"/>
              </a:rPr>
              <a:t>&amp; 61 INTEREST GROUPS</a:t>
            </a:r>
          </a:p>
        </p:txBody>
      </p:sp>
      <p:sp>
        <p:nvSpPr>
          <p:cNvPr id="19" name="CasellaDiTesto 18">
            <a:extLst>
              <a:ext uri="{FF2B5EF4-FFF2-40B4-BE49-F238E27FC236}">
                <a16:creationId xmlns:a16="http://schemas.microsoft.com/office/drawing/2014/main" id="{08C698DF-1551-9B4D-941B-388A1130D6F8}"/>
              </a:ext>
            </a:extLst>
          </p:cNvPr>
          <p:cNvSpPr txBox="1"/>
          <p:nvPr/>
        </p:nvSpPr>
        <p:spPr>
          <a:xfrm>
            <a:off x="-1" y="4394270"/>
            <a:ext cx="2741209" cy="1370151"/>
          </a:xfrm>
          <a:prstGeom prst="rect">
            <a:avLst/>
          </a:prstGeom>
          <a:solidFill>
            <a:srgbClr val="DCE8DC"/>
          </a:solidFill>
        </p:spPr>
        <p:txBody>
          <a:bodyPr wrap="square" lIns="0" tIns="180000" rIns="0" bIns="72000" rtlCol="0">
            <a:spAutoFit/>
          </a:bodyPr>
          <a:lstStyle/>
          <a:p>
            <a:pPr algn="ctr">
              <a:lnSpc>
                <a:spcPts val="1600"/>
              </a:lnSpc>
            </a:pPr>
            <a:r>
              <a:rPr lang="it-IT" sz="1600" b="1" dirty="0"/>
              <a:t>7,086 INDIVIDUAL MEMBERS FROM 137 COUNTRIES</a:t>
            </a:r>
            <a:endParaRPr lang="it-IT" sz="1050" b="1" dirty="0"/>
          </a:p>
          <a:p>
            <a:pPr algn="ctr">
              <a:lnSpc>
                <a:spcPts val="1260"/>
              </a:lnSpc>
            </a:pPr>
            <a:endParaRPr lang="it-IT" b="1" dirty="0">
              <a:solidFill>
                <a:srgbClr val="40BA36"/>
              </a:solidFill>
            </a:endParaRPr>
          </a:p>
          <a:p>
            <a:pPr algn="ctr">
              <a:lnSpc>
                <a:spcPts val="1360"/>
              </a:lnSpc>
            </a:pPr>
            <a:r>
              <a:rPr lang="it-IT" sz="1300" b="1" dirty="0">
                <a:solidFill>
                  <a:srgbClr val="626B61"/>
                </a:solidFill>
                <a:ea typeface="BatangChe" panose="02030609000101010101" pitchFamily="49" charset="-127"/>
              </a:rPr>
              <a:t>67% Academia &amp; </a:t>
            </a:r>
            <a:r>
              <a:rPr lang="it-IT" sz="1300" b="1" dirty="0" err="1">
                <a:solidFill>
                  <a:srgbClr val="626B61"/>
                </a:solidFill>
                <a:ea typeface="BatangChe" panose="02030609000101010101" pitchFamily="49" charset="-127"/>
              </a:rPr>
              <a:t>Research</a:t>
            </a:r>
            <a:endParaRPr lang="it-IT" sz="1300" b="1" dirty="0">
              <a:solidFill>
                <a:srgbClr val="626B61"/>
              </a:solidFill>
              <a:ea typeface="BatangChe" panose="02030609000101010101" pitchFamily="49" charset="-127"/>
            </a:endParaRPr>
          </a:p>
          <a:p>
            <a:pPr algn="ctr">
              <a:lnSpc>
                <a:spcPts val="1360"/>
              </a:lnSpc>
            </a:pPr>
            <a:r>
              <a:rPr lang="it-IT" sz="1300" b="1" dirty="0">
                <a:solidFill>
                  <a:srgbClr val="626B61"/>
                </a:solidFill>
                <a:ea typeface="BatangChe" panose="02030609000101010101" pitchFamily="49" charset="-127"/>
              </a:rPr>
              <a:t>15% Public Administration</a:t>
            </a:r>
          </a:p>
          <a:p>
            <a:pPr algn="ctr">
              <a:lnSpc>
                <a:spcPts val="1360"/>
              </a:lnSpc>
            </a:pPr>
            <a:r>
              <a:rPr lang="it-IT" sz="1300" b="1" dirty="0">
                <a:solidFill>
                  <a:srgbClr val="626B61"/>
                </a:solidFill>
                <a:ea typeface="BatangChe" panose="02030609000101010101" pitchFamily="49" charset="-127"/>
              </a:rPr>
              <a:t>11% Enterprise &amp; </a:t>
            </a:r>
            <a:r>
              <a:rPr lang="it-IT" sz="1300" b="1" dirty="0" err="1">
                <a:solidFill>
                  <a:srgbClr val="626B61"/>
                </a:solidFill>
                <a:ea typeface="BatangChe" panose="02030609000101010101" pitchFamily="49" charset="-127"/>
              </a:rPr>
              <a:t>Industry</a:t>
            </a:r>
            <a:endParaRPr lang="it-IT" sz="1300" b="1" dirty="0">
              <a:solidFill>
                <a:srgbClr val="626B61"/>
              </a:solidFill>
              <a:ea typeface="BatangChe" panose="02030609000101010101" pitchFamily="49" charset="-127"/>
            </a:endParaRPr>
          </a:p>
        </p:txBody>
      </p:sp>
      <p:sp>
        <p:nvSpPr>
          <p:cNvPr id="20" name="CasellaDiTesto 19">
            <a:extLst>
              <a:ext uri="{FF2B5EF4-FFF2-40B4-BE49-F238E27FC236}">
                <a16:creationId xmlns:a16="http://schemas.microsoft.com/office/drawing/2014/main" id="{525A3ED5-FC16-6F45-BE13-2E53A61C13A0}"/>
              </a:ext>
            </a:extLst>
          </p:cNvPr>
          <p:cNvSpPr txBox="1"/>
          <p:nvPr/>
        </p:nvSpPr>
        <p:spPr>
          <a:xfrm>
            <a:off x="-2" y="5772599"/>
            <a:ext cx="2741209" cy="1090294"/>
          </a:xfrm>
          <a:prstGeom prst="rect">
            <a:avLst/>
          </a:prstGeom>
          <a:solidFill>
            <a:srgbClr val="40BA36"/>
          </a:solidFill>
        </p:spPr>
        <p:txBody>
          <a:bodyPr wrap="square" lIns="0" tIns="324000" rIns="0" bIns="216000" rtlCol="0">
            <a:spAutoFit/>
          </a:bodyPr>
          <a:lstStyle/>
          <a:p>
            <a:pPr algn="ctr">
              <a:lnSpc>
                <a:spcPts val="1400"/>
              </a:lnSpc>
            </a:pPr>
            <a:r>
              <a:rPr lang="it-IT" sz="1300" b="1" dirty="0"/>
              <a:t>44 ORGANISATIONAL MEMBERS &amp; </a:t>
            </a:r>
          </a:p>
          <a:p>
            <a:pPr algn="ctr">
              <a:lnSpc>
                <a:spcPts val="1400"/>
              </a:lnSpc>
            </a:pPr>
            <a:r>
              <a:rPr lang="it-IT" sz="1300" b="1" dirty="0"/>
              <a:t>8 AFFILIATE MEMBERS</a:t>
            </a:r>
          </a:p>
          <a:p>
            <a:pPr algn="ctr">
              <a:lnSpc>
                <a:spcPts val="1260"/>
              </a:lnSpc>
            </a:pPr>
            <a:endParaRPr lang="it-IT" b="1" dirty="0">
              <a:solidFill>
                <a:srgbClr val="40BA36"/>
              </a:solidFill>
            </a:endParaRPr>
          </a:p>
        </p:txBody>
      </p:sp>
      <p:sp>
        <p:nvSpPr>
          <p:cNvPr id="6" name="Slide Number Placeholder 5">
            <a:extLst>
              <a:ext uri="{FF2B5EF4-FFF2-40B4-BE49-F238E27FC236}">
                <a16:creationId xmlns:a16="http://schemas.microsoft.com/office/drawing/2014/main" id="{BF2AC95B-2BCB-C640-90FD-E15A1036C422}"/>
              </a:ext>
            </a:extLst>
          </p:cNvPr>
          <p:cNvSpPr>
            <a:spLocks noGrp="1"/>
          </p:cNvSpPr>
          <p:nvPr>
            <p:ph type="sldNum" sz="quarter" idx="12"/>
          </p:nvPr>
        </p:nvSpPr>
        <p:spPr/>
        <p:txBody>
          <a:bodyPr/>
          <a:lstStyle/>
          <a:p>
            <a:fld id="{5C2C58C4-3789-4E0B-9A83-CA5475925250}" type="slidenum">
              <a:rPr lang="en-GB" smtClean="0"/>
              <a:pPr/>
              <a:t>13</a:t>
            </a:fld>
            <a:endParaRPr lang="en-GB"/>
          </a:p>
        </p:txBody>
      </p:sp>
    </p:spTree>
    <p:extLst>
      <p:ext uri="{BB962C8B-B14F-4D97-AF65-F5344CB8AC3E}">
        <p14:creationId xmlns:p14="http://schemas.microsoft.com/office/powerpoint/2010/main" val="2528994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RDA?</a:t>
            </a:r>
          </a:p>
        </p:txBody>
      </p:sp>
      <p:sp>
        <p:nvSpPr>
          <p:cNvPr id="3" name="Content Placeholder 2"/>
          <p:cNvSpPr>
            <a:spLocks noGrp="1"/>
          </p:cNvSpPr>
          <p:nvPr>
            <p:ph sz="quarter" idx="11"/>
          </p:nvPr>
        </p:nvSpPr>
        <p:spPr/>
        <p:txBody>
          <a:bodyPr>
            <a:normAutofit fontScale="85000" lnSpcReduction="20000"/>
          </a:bodyPr>
          <a:lstStyle/>
          <a:p>
            <a:r>
              <a:rPr lang="en-GB" dirty="0"/>
              <a:t>RDA is an international </a:t>
            </a:r>
            <a:r>
              <a:rPr lang="en-GB" b="1" dirty="0"/>
              <a:t>member based organization </a:t>
            </a:r>
            <a:r>
              <a:rPr lang="en-GB" dirty="0"/>
              <a:t>focused on the development of infrastructure and community activities that reduce barriers to data sharing and exchange, and the acceleration of data driven innovation worldwide.</a:t>
            </a:r>
            <a:br>
              <a:rPr lang="en-GB" dirty="0"/>
            </a:br>
            <a:br>
              <a:rPr lang="en-GB" dirty="0"/>
            </a:br>
            <a:r>
              <a:rPr lang="en-GB" dirty="0"/>
              <a:t>With more than 7,000 members globally representing 137 countries, RDA includes </a:t>
            </a:r>
            <a:r>
              <a:rPr lang="en-GB" b="1" dirty="0"/>
              <a:t>researchers, scientists and data science professionals </a:t>
            </a:r>
            <a:r>
              <a:rPr lang="en-GB" dirty="0"/>
              <a:t>working in multiple disciplines, domains and thematic fields and from different types of organisations across the globe.   </a:t>
            </a:r>
          </a:p>
        </p:txBody>
      </p:sp>
      <p:sp>
        <p:nvSpPr>
          <p:cNvPr id="4" name="Content Placeholder 21"/>
          <p:cNvSpPr txBox="1">
            <a:spLocks/>
          </p:cNvSpPr>
          <p:nvPr/>
        </p:nvSpPr>
        <p:spPr>
          <a:xfrm>
            <a:off x="822959" y="4713333"/>
            <a:ext cx="7543801" cy="1374949"/>
          </a:xfrm>
          <a:prstGeom prst="rect">
            <a:avLst/>
          </a:prstGeom>
          <a:solidFill>
            <a:schemeClr val="tx2">
              <a:lumMod val="20000"/>
              <a:lumOff val="80000"/>
            </a:schemeClr>
          </a:solidFill>
        </p:spPr>
        <p:style>
          <a:lnRef idx="3">
            <a:schemeClr val="lt1"/>
          </a:lnRef>
          <a:fillRef idx="1">
            <a:schemeClr val="accent1"/>
          </a:fillRef>
          <a:effectRef idx="1">
            <a:schemeClr val="accent1"/>
          </a:effectRef>
          <a:fontRef idx="minor">
            <a:schemeClr val="lt1"/>
          </a:fontRef>
        </p:style>
        <p:txBody>
          <a:bodyPr vert="horz" lIns="68580" tIns="34290" rIns="68580" bIns="34290" rtlCol="0">
            <a:normAutofit/>
          </a:bodyPr>
          <a:lstStyle>
            <a:lvl1pPr marL="342900" indent="-342900" algn="l" defTabSz="914400" rtl="0" eaLnBrk="1" latinLnBrk="0" hangingPunct="1">
              <a:spcBef>
                <a:spcPct val="20000"/>
              </a:spcBef>
              <a:buFontTx/>
              <a:buBlip>
                <a:blip r:embed="rId3"/>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3"/>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3"/>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3"/>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3"/>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chemeClr val="accent3">
                  <a:lumMod val="75000"/>
                </a:schemeClr>
              </a:buClr>
              <a:buNone/>
            </a:pPr>
            <a:r>
              <a:rPr lang="en-GB" sz="1800" b="1" i="1" dirty="0"/>
              <a:t>RDA is building the social and technical bridges that enable open sharing of data to achieve its vision of researchers and innovators openly sharing data across technologies, disciplines, and countries to address the grand challenges of society.</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857250"/>
            <a:ext cx="1177241" cy="769296"/>
          </a:xfrm>
          <a:prstGeom prst="rect">
            <a:avLst/>
          </a:prstGeom>
        </p:spPr>
      </p:pic>
      <p:pic>
        <p:nvPicPr>
          <p:cNvPr id="10" name="Picture 2" descr="Creative Commons Licen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sp>
        <p:nvSpPr>
          <p:cNvPr id="7" name="Slide Number Placeholder 6">
            <a:extLst>
              <a:ext uri="{FF2B5EF4-FFF2-40B4-BE49-F238E27FC236}">
                <a16:creationId xmlns:a16="http://schemas.microsoft.com/office/drawing/2014/main" id="{1562B3B9-949E-DE4C-8CC3-389CA5785EAC}"/>
              </a:ext>
            </a:extLst>
          </p:cNvPr>
          <p:cNvSpPr>
            <a:spLocks noGrp="1"/>
          </p:cNvSpPr>
          <p:nvPr>
            <p:ph type="sldNum" sz="quarter" idx="12"/>
          </p:nvPr>
        </p:nvSpPr>
        <p:spPr/>
        <p:txBody>
          <a:bodyPr/>
          <a:lstStyle/>
          <a:p>
            <a:pPr>
              <a:defRPr/>
            </a:pPr>
            <a:fld id="{09954CA3-D4D3-9A48-835D-EE206C73C9EB}" type="slidenum">
              <a:rPr lang="en-US" smtClean="0"/>
              <a:pPr>
                <a:defRPr/>
              </a:pPr>
              <a:t>14</a:t>
            </a:fld>
            <a:endParaRPr lang="en-US" sz="600" dirty="0">
              <a:latin typeface="Times" charset="0"/>
            </a:endParaRPr>
          </a:p>
        </p:txBody>
      </p:sp>
    </p:spTree>
    <p:extLst>
      <p:ext uri="{BB962C8B-B14F-4D97-AF65-F5344CB8AC3E}">
        <p14:creationId xmlns:p14="http://schemas.microsoft.com/office/powerpoint/2010/main" val="12077491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Does RDA Do?</a:t>
            </a:r>
          </a:p>
        </p:txBody>
      </p:sp>
      <p:sp>
        <p:nvSpPr>
          <p:cNvPr id="3" name="Content Placeholder 2"/>
          <p:cNvSpPr>
            <a:spLocks noGrp="1"/>
          </p:cNvSpPr>
          <p:nvPr>
            <p:ph sz="quarter" idx="11"/>
          </p:nvPr>
        </p:nvSpPr>
        <p:spPr>
          <a:solidFill>
            <a:schemeClr val="accent1">
              <a:lumMod val="40000"/>
              <a:lumOff val="60000"/>
            </a:schemeClr>
          </a:solidFill>
        </p:spPr>
        <p:txBody>
          <a:bodyPr>
            <a:noAutofit/>
          </a:bodyPr>
          <a:lstStyle/>
          <a:p>
            <a:pPr algn="ctr"/>
            <a:r>
              <a:rPr lang="en-GB" sz="1800" b="1" i="1" dirty="0"/>
              <a:t>Members come together through self-formed, volunteer, focussed Working Groups, exploratory Interest Groups to exchange knowledge, share discoveries, discuss barriers and potential solutions, explore and define policies and test as well as harmonise standards to enhance and facilitate global data sharing &amp; re-use.</a:t>
            </a:r>
          </a:p>
          <a:p>
            <a:r>
              <a:rPr lang="en-GB" sz="1800" dirty="0"/>
              <a:t>RDA members collaborate together across the globe to tackle numerous infrastructure &amp; data sharing challenges related to:</a:t>
            </a:r>
          </a:p>
        </p:txBody>
      </p:sp>
      <p:sp>
        <p:nvSpPr>
          <p:cNvPr id="5" name="TextBox 4"/>
          <p:cNvSpPr txBox="1"/>
          <p:nvPr/>
        </p:nvSpPr>
        <p:spPr>
          <a:xfrm>
            <a:off x="822960" y="4340409"/>
            <a:ext cx="6974898" cy="1477328"/>
          </a:xfrm>
          <a:prstGeom prst="rect">
            <a:avLst/>
          </a:prstGeom>
          <a:noFill/>
        </p:spPr>
        <p:txBody>
          <a:bodyPr wrap="square" numCol="2" rtlCol="0">
            <a:spAutoFit/>
          </a:bodyPr>
          <a:lstStyle/>
          <a:p>
            <a:pPr>
              <a:buClr>
                <a:schemeClr val="accent3"/>
              </a:buClr>
              <a:buFont typeface="Wingdings" panose="05000000000000000000" pitchFamily="2" charset="2"/>
              <a:buChar char="v"/>
            </a:pPr>
            <a:r>
              <a:rPr lang="en-GB" dirty="0"/>
              <a:t>Reproducibility</a:t>
            </a:r>
          </a:p>
          <a:p>
            <a:pPr>
              <a:buClr>
                <a:schemeClr val="accent3"/>
              </a:buClr>
              <a:buFont typeface="Wingdings" panose="05000000000000000000" pitchFamily="2" charset="2"/>
              <a:buChar char="v"/>
            </a:pPr>
            <a:r>
              <a:rPr lang="en-GB" dirty="0"/>
              <a:t>Data preservation</a:t>
            </a:r>
          </a:p>
          <a:p>
            <a:pPr marL="203597" indent="-203597">
              <a:buClr>
                <a:schemeClr val="accent3"/>
              </a:buClr>
              <a:buFont typeface="Wingdings" panose="05000000000000000000" pitchFamily="2" charset="2"/>
              <a:buChar char="v"/>
            </a:pPr>
            <a:r>
              <a:rPr lang="en-GB" dirty="0"/>
              <a:t>Best practices for domain repositories</a:t>
            </a:r>
          </a:p>
          <a:p>
            <a:pPr>
              <a:buClr>
                <a:schemeClr val="accent3"/>
              </a:buClr>
              <a:buFont typeface="Wingdings" panose="05000000000000000000" pitchFamily="2" charset="2"/>
              <a:buChar char="v"/>
            </a:pPr>
            <a:r>
              <a:rPr lang="en-GB" dirty="0"/>
              <a:t>Legal interoperability</a:t>
            </a:r>
          </a:p>
          <a:p>
            <a:pPr>
              <a:buClr>
                <a:schemeClr val="accent3"/>
              </a:buClr>
              <a:buFont typeface="Wingdings" panose="05000000000000000000" pitchFamily="2" charset="2"/>
              <a:buChar char="v"/>
            </a:pPr>
            <a:r>
              <a:rPr lang="en-GB" dirty="0"/>
              <a:t>Data citation</a:t>
            </a:r>
          </a:p>
          <a:p>
            <a:pPr>
              <a:buClr>
                <a:schemeClr val="accent3"/>
              </a:buClr>
              <a:buFont typeface="Wingdings" panose="05000000000000000000" pitchFamily="2" charset="2"/>
              <a:buChar char="v"/>
            </a:pPr>
            <a:r>
              <a:rPr lang="en-GB" dirty="0"/>
              <a:t>Data type registries</a:t>
            </a:r>
          </a:p>
          <a:p>
            <a:pPr>
              <a:buClr>
                <a:schemeClr val="accent3"/>
              </a:buClr>
              <a:buFont typeface="Wingdings" panose="05000000000000000000" pitchFamily="2" charset="2"/>
              <a:buChar char="v"/>
            </a:pPr>
            <a:r>
              <a:rPr lang="en-GB" dirty="0"/>
              <a:t>Metadata</a:t>
            </a:r>
          </a:p>
          <a:p>
            <a:pPr>
              <a:buClr>
                <a:schemeClr val="accent3"/>
              </a:buClr>
              <a:buFont typeface="Wingdings" panose="05000000000000000000" pitchFamily="2" charset="2"/>
              <a:buChar char="v"/>
            </a:pPr>
            <a:r>
              <a:rPr lang="en-GB" dirty="0"/>
              <a:t>and so many more!</a:t>
            </a:r>
          </a:p>
          <a:p>
            <a:endParaRPr lang="en-GB" sz="135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1164" y="3879641"/>
            <a:ext cx="1725596" cy="2398864"/>
          </a:xfrm>
          <a:prstGeom prst="rect">
            <a:avLst/>
          </a:prstGeom>
        </p:spPr>
      </p:pic>
      <p:pic>
        <p:nvPicPr>
          <p:cNvPr id="12"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857250"/>
            <a:ext cx="1177241" cy="769296"/>
          </a:xfrm>
          <a:prstGeom prst="rect">
            <a:avLst/>
          </a:prstGeom>
        </p:spPr>
      </p:pic>
      <p:sp>
        <p:nvSpPr>
          <p:cNvPr id="4" name="Slide Number Placeholder 3">
            <a:extLst>
              <a:ext uri="{FF2B5EF4-FFF2-40B4-BE49-F238E27FC236}">
                <a16:creationId xmlns:a16="http://schemas.microsoft.com/office/drawing/2014/main" id="{4E99D62C-92B6-7248-8C82-0EC348BEAF7F}"/>
              </a:ext>
            </a:extLst>
          </p:cNvPr>
          <p:cNvSpPr>
            <a:spLocks noGrp="1"/>
          </p:cNvSpPr>
          <p:nvPr>
            <p:ph type="sldNum" sz="quarter" idx="12"/>
          </p:nvPr>
        </p:nvSpPr>
        <p:spPr/>
        <p:txBody>
          <a:bodyPr/>
          <a:lstStyle/>
          <a:p>
            <a:pPr>
              <a:defRPr/>
            </a:pPr>
            <a:fld id="{09954CA3-D4D3-9A48-835D-EE206C73C9EB}" type="slidenum">
              <a:rPr lang="en-US" smtClean="0"/>
              <a:pPr>
                <a:defRPr/>
              </a:pPr>
              <a:t>15</a:t>
            </a:fld>
            <a:endParaRPr lang="en-US" sz="600" dirty="0">
              <a:latin typeface="Times" charset="0"/>
            </a:endParaRPr>
          </a:p>
        </p:txBody>
      </p:sp>
    </p:spTree>
    <p:extLst>
      <p:ext uri="{BB962C8B-B14F-4D97-AF65-F5344CB8AC3E}">
        <p14:creationId xmlns:p14="http://schemas.microsoft.com/office/powerpoint/2010/main" val="240537780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Who Can Join RDA?</a:t>
            </a:r>
          </a:p>
        </p:txBody>
      </p:sp>
      <p:sp>
        <p:nvSpPr>
          <p:cNvPr id="3" name="Content Placeholder 2"/>
          <p:cNvSpPr>
            <a:spLocks noGrp="1"/>
          </p:cNvSpPr>
          <p:nvPr>
            <p:ph sz="quarter" idx="11"/>
          </p:nvPr>
        </p:nvSpPr>
        <p:spPr/>
        <p:txBody>
          <a:bodyPr>
            <a:normAutofit/>
          </a:bodyPr>
          <a:lstStyle/>
          <a:p>
            <a:pPr marL="201168" lvl="1" indent="0">
              <a:buNone/>
            </a:pPr>
            <a:r>
              <a:rPr lang="en-US" sz="2000" i="1" dirty="0"/>
              <a:t>Any individual or organization, regardless of profession or discipline, with an interest in reducing the barriers to data sharing and re-use and who agrees to RDA’s guiding principles of:</a:t>
            </a:r>
          </a:p>
          <a:p>
            <a:pPr lvl="8">
              <a:tabLst>
                <a:tab pos="388144" algn="l"/>
              </a:tabLst>
            </a:pPr>
            <a:r>
              <a:rPr lang="en-US" sz="2000" i="1" dirty="0"/>
              <a:t>Openness</a:t>
            </a:r>
          </a:p>
          <a:p>
            <a:pPr lvl="8">
              <a:tabLst>
                <a:tab pos="388144" algn="l"/>
              </a:tabLst>
            </a:pPr>
            <a:r>
              <a:rPr lang="en-US" sz="2000" i="1" dirty="0"/>
              <a:t>Consensus</a:t>
            </a:r>
          </a:p>
          <a:p>
            <a:pPr lvl="8">
              <a:tabLst>
                <a:tab pos="388144" algn="l"/>
              </a:tabLst>
            </a:pPr>
            <a:r>
              <a:rPr lang="en-US" sz="2000" i="1" dirty="0"/>
              <a:t>Balance</a:t>
            </a:r>
          </a:p>
          <a:p>
            <a:pPr lvl="8">
              <a:tabLst>
                <a:tab pos="388144" algn="l"/>
              </a:tabLst>
            </a:pPr>
            <a:r>
              <a:rPr lang="en-US" sz="2000" i="1" dirty="0"/>
              <a:t>Harmonization</a:t>
            </a:r>
          </a:p>
          <a:p>
            <a:pPr lvl="8">
              <a:tabLst>
                <a:tab pos="388144" algn="l"/>
              </a:tabLst>
            </a:pPr>
            <a:r>
              <a:rPr lang="en-US" sz="2000" i="1" dirty="0"/>
              <a:t>Community-driven</a:t>
            </a:r>
          </a:p>
          <a:p>
            <a:pPr lvl="8">
              <a:tabLst>
                <a:tab pos="388144" algn="l"/>
              </a:tabLst>
            </a:pPr>
            <a:r>
              <a:rPr lang="en-US" sz="2000" i="1" dirty="0"/>
              <a:t>Non-profit and technology-neutra</a:t>
            </a:r>
            <a:r>
              <a:rPr lang="en-US" sz="1500" i="1" dirty="0"/>
              <a:t>l</a:t>
            </a:r>
          </a:p>
          <a:p>
            <a:pPr marL="0" indent="0" algn="ctr">
              <a:buNone/>
            </a:pPr>
            <a:r>
              <a:rPr lang="en-GB" sz="2100" b="1" dirty="0">
                <a:solidFill>
                  <a:srgbClr val="00B050"/>
                </a:solidFill>
              </a:rPr>
              <a:t>Individual Membership is free @ </a:t>
            </a:r>
            <a:br>
              <a:rPr lang="en-GB" sz="2100" b="1" dirty="0">
                <a:solidFill>
                  <a:srgbClr val="00B050"/>
                </a:solidFill>
              </a:rPr>
            </a:br>
            <a:r>
              <a:rPr lang="en-GB" sz="2100" b="1" dirty="0">
                <a:solidFill>
                  <a:srgbClr val="00B050"/>
                </a:solidFill>
              </a:rPr>
              <a:t>https://www.rd-alliance.org/user/register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57250"/>
            <a:ext cx="1177241" cy="76929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3220" y="2776115"/>
            <a:ext cx="2678334" cy="1100426"/>
          </a:xfrm>
          <a:prstGeom prst="rect">
            <a:avLst/>
          </a:prstGeom>
        </p:spPr>
      </p:pic>
      <p:pic>
        <p:nvPicPr>
          <p:cNvPr id="11" name="Picture 2" descr="Creative Commons Lice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sp>
        <p:nvSpPr>
          <p:cNvPr id="5" name="Slide Number Placeholder 4">
            <a:extLst>
              <a:ext uri="{FF2B5EF4-FFF2-40B4-BE49-F238E27FC236}">
                <a16:creationId xmlns:a16="http://schemas.microsoft.com/office/drawing/2014/main" id="{8F5AFE0F-AF6F-C84D-80E0-68491DB1B90C}"/>
              </a:ext>
            </a:extLst>
          </p:cNvPr>
          <p:cNvSpPr>
            <a:spLocks noGrp="1"/>
          </p:cNvSpPr>
          <p:nvPr>
            <p:ph type="sldNum" sz="quarter" idx="12"/>
          </p:nvPr>
        </p:nvSpPr>
        <p:spPr/>
        <p:txBody>
          <a:bodyPr/>
          <a:lstStyle/>
          <a:p>
            <a:pPr>
              <a:defRPr/>
            </a:pPr>
            <a:fld id="{09954CA3-D4D3-9A48-835D-EE206C73C9EB}" type="slidenum">
              <a:rPr lang="en-US" smtClean="0"/>
              <a:pPr>
                <a:defRPr/>
              </a:pPr>
              <a:t>16</a:t>
            </a:fld>
            <a:endParaRPr lang="en-US" sz="600" dirty="0">
              <a:latin typeface="Times" charset="0"/>
            </a:endParaRPr>
          </a:p>
        </p:txBody>
      </p:sp>
    </p:spTree>
    <p:extLst>
      <p:ext uri="{BB962C8B-B14F-4D97-AF65-F5344CB8AC3E}">
        <p14:creationId xmlns:p14="http://schemas.microsoft.com/office/powerpoint/2010/main" val="292985211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070" y="76200"/>
            <a:ext cx="7968542" cy="762000"/>
          </a:xfrm>
        </p:spPr>
        <p:txBody>
          <a:bodyPr>
            <a:normAutofit fontScale="90000"/>
          </a:bodyPr>
          <a:lstStyle/>
          <a:p>
            <a:pPr algn="r"/>
            <a:r>
              <a:rPr lang="en-GB" sz="4000" dirty="0"/>
              <a:t>Why Join RDA as an Individual Member?</a:t>
            </a:r>
          </a:p>
        </p:txBody>
      </p:sp>
      <p:sp>
        <p:nvSpPr>
          <p:cNvPr id="6" name="Content Placeholder 5"/>
          <p:cNvSpPr>
            <a:spLocks noGrp="1"/>
          </p:cNvSpPr>
          <p:nvPr>
            <p:ph sz="quarter" idx="11"/>
          </p:nvPr>
        </p:nvSpPr>
        <p:spPr/>
        <p:txBody>
          <a:bodyPr>
            <a:noAutofit/>
          </a:bodyPr>
          <a:lstStyle/>
          <a:p>
            <a:pPr marL="150876" lvl="1" indent="0">
              <a:buNone/>
            </a:pPr>
            <a:r>
              <a:rPr lang="en-US" sz="2800" b="1" dirty="0"/>
              <a:t>Individual Member Benefits</a:t>
            </a:r>
            <a:endParaRPr lang="en-US" sz="2800" b="1" i="1" dirty="0"/>
          </a:p>
          <a:p>
            <a:pPr lvl="2">
              <a:tabLst>
                <a:tab pos="342900" algn="l"/>
              </a:tabLst>
            </a:pPr>
            <a:r>
              <a:rPr lang="en-US" sz="2000" b="1" i="1" dirty="0"/>
              <a:t>Contribute</a:t>
            </a:r>
            <a:r>
              <a:rPr lang="en-US" sz="2000" i="1" dirty="0"/>
              <a:t> to acceleration of data infrastructure development</a:t>
            </a:r>
          </a:p>
          <a:p>
            <a:pPr lvl="2">
              <a:tabLst>
                <a:tab pos="342900" algn="l"/>
              </a:tabLst>
            </a:pPr>
            <a:r>
              <a:rPr lang="en-US" sz="2000" i="1" dirty="0"/>
              <a:t>Work and </a:t>
            </a:r>
            <a:r>
              <a:rPr lang="en-US" sz="2000" b="1" i="1" dirty="0"/>
              <a:t>share experiences </a:t>
            </a:r>
            <a:r>
              <a:rPr lang="en-US" sz="2000" i="1" dirty="0"/>
              <a:t>with collaborators throughout the world</a:t>
            </a:r>
          </a:p>
          <a:p>
            <a:pPr lvl="2">
              <a:tabLst>
                <a:tab pos="342900" algn="l"/>
              </a:tabLst>
            </a:pPr>
            <a:r>
              <a:rPr lang="en-US" sz="2000" b="1" i="1" dirty="0"/>
              <a:t>Access</a:t>
            </a:r>
            <a:r>
              <a:rPr lang="en-US" sz="2000" i="1" dirty="0"/>
              <a:t> to extraordinary network of colleagues with various levels of experience, perspectives and practices</a:t>
            </a:r>
          </a:p>
          <a:p>
            <a:pPr lvl="2">
              <a:tabLst>
                <a:tab pos="342900" algn="l"/>
              </a:tabLst>
            </a:pPr>
            <a:r>
              <a:rPr lang="en-US" sz="2000" i="1" dirty="0"/>
              <a:t>Gain greater </a:t>
            </a:r>
            <a:r>
              <a:rPr lang="en-US" sz="2000" b="1" i="1" dirty="0"/>
              <a:t>expertise</a:t>
            </a:r>
            <a:r>
              <a:rPr lang="en-US" sz="2000" i="1" dirty="0"/>
              <a:t> in data science regardless of whether one is a student, early or seasoned career professional</a:t>
            </a:r>
          </a:p>
          <a:p>
            <a:pPr lvl="2">
              <a:tabLst>
                <a:tab pos="342900" algn="l"/>
              </a:tabLst>
            </a:pPr>
            <a:r>
              <a:rPr lang="en-US" sz="2000" b="1" i="1" dirty="0"/>
              <a:t>Enhance</a:t>
            </a:r>
            <a:r>
              <a:rPr lang="en-US" sz="2000" i="1" dirty="0"/>
              <a:t> the quality and effectiveness of personal work and activities</a:t>
            </a:r>
          </a:p>
          <a:p>
            <a:pPr lvl="2">
              <a:tabLst>
                <a:tab pos="342900" algn="l"/>
              </a:tabLst>
            </a:pPr>
            <a:r>
              <a:rPr lang="en-US" sz="2000" b="1" i="1" dirty="0"/>
              <a:t>Improve</a:t>
            </a:r>
            <a:r>
              <a:rPr lang="en-US" sz="2000" i="1" dirty="0"/>
              <a:t> one’s competitive advantage professionally and positioning oneself for leadership within the broader research community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57250"/>
            <a:ext cx="1177241" cy="769296"/>
          </a:xfrm>
          <a:prstGeom prst="rect">
            <a:avLst/>
          </a:prstGeom>
        </p:spPr>
      </p:pic>
      <p:sp>
        <p:nvSpPr>
          <p:cNvPr id="13" name="TextBox 12"/>
          <p:cNvSpPr txBox="1"/>
          <p:nvPr/>
        </p:nvSpPr>
        <p:spPr>
          <a:xfrm>
            <a:off x="5285660" y="5888865"/>
            <a:ext cx="3140411" cy="369332"/>
          </a:xfrm>
          <a:prstGeom prst="rect">
            <a:avLst/>
          </a:prstGeom>
          <a:solidFill>
            <a:schemeClr val="accent1">
              <a:lumMod val="60000"/>
              <a:lumOff val="40000"/>
            </a:schemeClr>
          </a:solidFill>
        </p:spPr>
        <p:txBody>
          <a:bodyPr wrap="none" rtlCol="0">
            <a:spAutoFit/>
          </a:bodyPr>
          <a:lstStyle/>
          <a:p>
            <a:r>
              <a:rPr lang="it-IT" b="1" dirty="0"/>
              <a:t>Individual RDA </a:t>
            </a:r>
            <a:r>
              <a:rPr lang="it-IT" b="1" dirty="0" err="1"/>
              <a:t>Members</a:t>
            </a:r>
            <a:r>
              <a:rPr lang="it-IT" b="1" dirty="0"/>
              <a:t> 7,086</a:t>
            </a:r>
          </a:p>
        </p:txBody>
      </p:sp>
      <p:pic>
        <p:nvPicPr>
          <p:cNvPr id="15"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sp>
        <p:nvSpPr>
          <p:cNvPr id="3" name="Slide Number Placeholder 2">
            <a:extLst>
              <a:ext uri="{FF2B5EF4-FFF2-40B4-BE49-F238E27FC236}">
                <a16:creationId xmlns:a16="http://schemas.microsoft.com/office/drawing/2014/main" id="{A76B735C-50A7-E648-8E7C-EBD00DF6F5A8}"/>
              </a:ext>
            </a:extLst>
          </p:cNvPr>
          <p:cNvSpPr>
            <a:spLocks noGrp="1"/>
          </p:cNvSpPr>
          <p:nvPr>
            <p:ph type="sldNum" sz="quarter" idx="12"/>
          </p:nvPr>
        </p:nvSpPr>
        <p:spPr/>
        <p:txBody>
          <a:bodyPr/>
          <a:lstStyle/>
          <a:p>
            <a:pPr>
              <a:defRPr/>
            </a:pPr>
            <a:fld id="{09954CA3-D4D3-9A48-835D-EE206C73C9EB}" type="slidenum">
              <a:rPr lang="en-US" smtClean="0"/>
              <a:pPr>
                <a:defRPr/>
              </a:pPr>
              <a:t>17</a:t>
            </a:fld>
            <a:endParaRPr lang="en-US" sz="600" dirty="0">
              <a:latin typeface="Times" charset="0"/>
            </a:endParaRPr>
          </a:p>
        </p:txBody>
      </p:sp>
    </p:spTree>
    <p:extLst>
      <p:ext uri="{BB962C8B-B14F-4D97-AF65-F5344CB8AC3E}">
        <p14:creationId xmlns:p14="http://schemas.microsoft.com/office/powerpoint/2010/main" val="191718885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p:cNvSpPr>
            <a:spLocks noGrp="1"/>
          </p:cNvSpPr>
          <p:nvPr>
            <p:ph type="title"/>
          </p:nvPr>
        </p:nvSpPr>
        <p:spPr>
          <a:xfrm>
            <a:off x="1063625" y="-65855"/>
            <a:ext cx="7165975" cy="762000"/>
          </a:xfrm>
        </p:spPr>
        <p:txBody>
          <a:bodyPr>
            <a:noAutofit/>
          </a:bodyPr>
          <a:lstStyle/>
          <a:p>
            <a:pPr algn="ctr"/>
            <a:r>
              <a:rPr lang="it-IT" sz="3600" dirty="0"/>
              <a:t>RDA Worldwide </a:t>
            </a:r>
            <a:r>
              <a:rPr lang="it-IT" sz="3600" dirty="0" err="1"/>
              <a:t>Growth</a:t>
            </a:r>
            <a:endParaRPr lang="it-IT" sz="3600" dirty="0"/>
          </a:p>
        </p:txBody>
      </p:sp>
      <p:sp>
        <p:nvSpPr>
          <p:cNvPr id="4" name="Content Placeholder 3">
            <a:extLst>
              <a:ext uri="{FF2B5EF4-FFF2-40B4-BE49-F238E27FC236}">
                <a16:creationId xmlns:a16="http://schemas.microsoft.com/office/drawing/2014/main" id="{911A09AE-71F3-5A41-9984-90FF1D1B67BE}"/>
              </a:ext>
            </a:extLst>
          </p:cNvPr>
          <p:cNvSpPr>
            <a:spLocks noGrp="1"/>
          </p:cNvSpPr>
          <p:nvPr>
            <p:ph sz="quarter" idx="11"/>
          </p:nvPr>
        </p:nvSpPr>
        <p:spPr/>
        <p:txBody>
          <a:bodyPr/>
          <a:lstStyle/>
          <a:p>
            <a:endParaRPr lang="en-US"/>
          </a:p>
        </p:txBody>
      </p:sp>
      <p:pic>
        <p:nvPicPr>
          <p:cNvPr id="16"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2877" y="5453721"/>
            <a:ext cx="1164167" cy="760752"/>
          </a:xfrm>
          <a:prstGeom prst="rect">
            <a:avLst/>
          </a:prstGeom>
        </p:spPr>
      </p:pic>
      <p:pic>
        <p:nvPicPr>
          <p:cNvPr id="20" name="Immagine 19">
            <a:extLst>
              <a:ext uri="{FF2B5EF4-FFF2-40B4-BE49-F238E27FC236}">
                <a16:creationId xmlns:a16="http://schemas.microsoft.com/office/drawing/2014/main" id="{6050BE2A-023F-D747-BC96-7E57128FED6F}"/>
              </a:ext>
            </a:extLst>
          </p:cNvPr>
          <p:cNvPicPr>
            <a:picLocks noChangeAspect="1"/>
          </p:cNvPicPr>
          <p:nvPr/>
        </p:nvPicPr>
        <p:blipFill>
          <a:blip r:embed="rId5"/>
          <a:stretch>
            <a:fillRect/>
          </a:stretch>
        </p:blipFill>
        <p:spPr>
          <a:xfrm>
            <a:off x="72827" y="3928131"/>
            <a:ext cx="4422319" cy="2394292"/>
          </a:xfrm>
          <a:prstGeom prst="rect">
            <a:avLst/>
          </a:prstGeom>
        </p:spPr>
      </p:pic>
      <p:pic>
        <p:nvPicPr>
          <p:cNvPr id="23" name="Picture 3">
            <a:extLst>
              <a:ext uri="{FF2B5EF4-FFF2-40B4-BE49-F238E27FC236}">
                <a16:creationId xmlns:a16="http://schemas.microsoft.com/office/drawing/2014/main" id="{EAC88BB8-68DF-634E-A1D4-366DE1D4AD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058" y="68039"/>
            <a:ext cx="847550" cy="553852"/>
          </a:xfrm>
          <a:prstGeom prst="rect">
            <a:avLst/>
          </a:prstGeom>
        </p:spPr>
      </p:pic>
      <p:pic>
        <p:nvPicPr>
          <p:cNvPr id="3" name="Immagine 2">
            <a:extLst>
              <a:ext uri="{FF2B5EF4-FFF2-40B4-BE49-F238E27FC236}">
                <a16:creationId xmlns:a16="http://schemas.microsoft.com/office/drawing/2014/main" id="{A7408B58-D81B-5548-A88C-9CE48D5AC960}"/>
              </a:ext>
            </a:extLst>
          </p:cNvPr>
          <p:cNvPicPr>
            <a:picLocks noChangeAspect="1"/>
          </p:cNvPicPr>
          <p:nvPr/>
        </p:nvPicPr>
        <p:blipFill>
          <a:blip r:embed="rId6"/>
          <a:stretch>
            <a:fillRect/>
          </a:stretch>
        </p:blipFill>
        <p:spPr>
          <a:xfrm>
            <a:off x="72827" y="590817"/>
            <a:ext cx="9006437" cy="3294872"/>
          </a:xfrm>
          <a:prstGeom prst="rect">
            <a:avLst/>
          </a:prstGeom>
        </p:spPr>
      </p:pic>
      <p:pic>
        <p:nvPicPr>
          <p:cNvPr id="2" name="Immagine 1">
            <a:extLst>
              <a:ext uri="{FF2B5EF4-FFF2-40B4-BE49-F238E27FC236}">
                <a16:creationId xmlns:a16="http://schemas.microsoft.com/office/drawing/2014/main" id="{F2E5E75B-7404-D54D-9159-20DC5D665614}"/>
              </a:ext>
            </a:extLst>
          </p:cNvPr>
          <p:cNvPicPr>
            <a:picLocks noChangeAspect="1"/>
          </p:cNvPicPr>
          <p:nvPr/>
        </p:nvPicPr>
        <p:blipFill>
          <a:blip r:embed="rId7"/>
          <a:stretch>
            <a:fillRect/>
          </a:stretch>
        </p:blipFill>
        <p:spPr>
          <a:xfrm>
            <a:off x="4496754" y="3928130"/>
            <a:ext cx="4582510" cy="2396297"/>
          </a:xfrm>
          <a:prstGeom prst="rect">
            <a:avLst/>
          </a:prstGeom>
        </p:spPr>
      </p:pic>
      <p:sp>
        <p:nvSpPr>
          <p:cNvPr id="5" name="Slide Number Placeholder 4">
            <a:extLst>
              <a:ext uri="{FF2B5EF4-FFF2-40B4-BE49-F238E27FC236}">
                <a16:creationId xmlns:a16="http://schemas.microsoft.com/office/drawing/2014/main" id="{08292A54-4B87-2E4B-B85E-A88C0E536524}"/>
              </a:ext>
            </a:extLst>
          </p:cNvPr>
          <p:cNvSpPr>
            <a:spLocks noGrp="1"/>
          </p:cNvSpPr>
          <p:nvPr>
            <p:ph type="sldNum" sz="quarter" idx="12"/>
          </p:nvPr>
        </p:nvSpPr>
        <p:spPr/>
        <p:txBody>
          <a:bodyPr/>
          <a:lstStyle/>
          <a:p>
            <a:pPr>
              <a:defRPr/>
            </a:pPr>
            <a:fld id="{09954CA3-D4D3-9A48-835D-EE206C73C9EB}" type="slidenum">
              <a:rPr lang="en-US" smtClean="0"/>
              <a:pPr>
                <a:defRPr/>
              </a:pPr>
              <a:t>18</a:t>
            </a:fld>
            <a:endParaRPr lang="en-US" sz="600" dirty="0">
              <a:latin typeface="Times" charset="0"/>
            </a:endParaRPr>
          </a:p>
        </p:txBody>
      </p:sp>
    </p:spTree>
    <p:extLst>
      <p:ext uri="{BB962C8B-B14F-4D97-AF65-F5344CB8AC3E}">
        <p14:creationId xmlns:p14="http://schemas.microsoft.com/office/powerpoint/2010/main" val="407982234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p:cNvSpPr>
            <a:spLocks noGrp="1"/>
          </p:cNvSpPr>
          <p:nvPr>
            <p:ph type="title"/>
          </p:nvPr>
        </p:nvSpPr>
        <p:spPr/>
        <p:txBody>
          <a:bodyPr>
            <a:normAutofit/>
          </a:bodyPr>
          <a:lstStyle/>
          <a:p>
            <a:r>
              <a:rPr lang="it-IT" sz="4000" dirty="0"/>
              <a:t>RDA Distribution</a:t>
            </a:r>
          </a:p>
        </p:txBody>
      </p:sp>
      <p:pic>
        <p:nvPicPr>
          <p:cNvPr id="11"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39" y="87954"/>
            <a:ext cx="1177241" cy="769296"/>
          </a:xfrm>
          <a:prstGeom prst="rect">
            <a:avLst/>
          </a:prstGeom>
        </p:spPr>
      </p:pic>
      <p:sp>
        <p:nvSpPr>
          <p:cNvPr id="4" name="Rectangle 3"/>
          <p:cNvSpPr/>
          <p:nvPr/>
        </p:nvSpPr>
        <p:spPr>
          <a:xfrm>
            <a:off x="5683555" y="6034325"/>
            <a:ext cx="147919" cy="200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764996" y="5698210"/>
            <a:ext cx="147919" cy="200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Immagine 7">
            <a:extLst>
              <a:ext uri="{FF2B5EF4-FFF2-40B4-BE49-F238E27FC236}">
                <a16:creationId xmlns:a16="http://schemas.microsoft.com/office/drawing/2014/main" id="{68A7090C-3900-2947-AFAD-4A92CC89E491}"/>
              </a:ext>
            </a:extLst>
          </p:cNvPr>
          <p:cNvPicPr>
            <a:picLocks noChangeAspect="1"/>
          </p:cNvPicPr>
          <p:nvPr/>
        </p:nvPicPr>
        <p:blipFill>
          <a:blip r:embed="rId5"/>
          <a:stretch>
            <a:fillRect/>
          </a:stretch>
        </p:blipFill>
        <p:spPr>
          <a:xfrm>
            <a:off x="0" y="1393497"/>
            <a:ext cx="5342657" cy="3564491"/>
          </a:xfrm>
          <a:prstGeom prst="rect">
            <a:avLst/>
          </a:prstGeom>
        </p:spPr>
      </p:pic>
      <p:pic>
        <p:nvPicPr>
          <p:cNvPr id="15" name="Immagine 14">
            <a:extLst>
              <a:ext uri="{FF2B5EF4-FFF2-40B4-BE49-F238E27FC236}">
                <a16:creationId xmlns:a16="http://schemas.microsoft.com/office/drawing/2014/main" id="{87BF6854-C1EE-1244-8AC1-A947EB1055A1}"/>
              </a:ext>
            </a:extLst>
          </p:cNvPr>
          <p:cNvPicPr>
            <a:picLocks noChangeAspect="1"/>
          </p:cNvPicPr>
          <p:nvPr/>
        </p:nvPicPr>
        <p:blipFill>
          <a:blip r:embed="rId6"/>
          <a:stretch>
            <a:fillRect/>
          </a:stretch>
        </p:blipFill>
        <p:spPr>
          <a:xfrm>
            <a:off x="5374068" y="1417773"/>
            <a:ext cx="3713288" cy="2469847"/>
          </a:xfrm>
          <a:prstGeom prst="rect">
            <a:avLst/>
          </a:prstGeom>
        </p:spPr>
      </p:pic>
      <p:pic>
        <p:nvPicPr>
          <p:cNvPr id="17" name="Picture 4">
            <a:extLst>
              <a:ext uri="{FF2B5EF4-FFF2-40B4-BE49-F238E27FC236}">
                <a16:creationId xmlns:a16="http://schemas.microsoft.com/office/drawing/2014/main" id="{29B97580-6B9B-0446-A4C4-791A6A6972AC}"/>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97387" y="3889707"/>
            <a:ext cx="3665649" cy="2345034"/>
          </a:xfrm>
          <a:prstGeom prst="rect">
            <a:avLst/>
          </a:prstGeom>
          <a:ln>
            <a:solidFill>
              <a:schemeClr val="bg1">
                <a:lumMod val="85000"/>
              </a:schemeClr>
            </a:solidFill>
          </a:ln>
        </p:spPr>
      </p:pic>
      <p:sp>
        <p:nvSpPr>
          <p:cNvPr id="18" name="TextBox 12">
            <a:extLst>
              <a:ext uri="{FF2B5EF4-FFF2-40B4-BE49-F238E27FC236}">
                <a16:creationId xmlns:a16="http://schemas.microsoft.com/office/drawing/2014/main" id="{550BD90E-CA26-9F43-B45A-4D454ED09FBB}"/>
              </a:ext>
            </a:extLst>
          </p:cNvPr>
          <p:cNvSpPr txBox="1"/>
          <p:nvPr/>
        </p:nvSpPr>
        <p:spPr>
          <a:xfrm>
            <a:off x="40460" y="5502870"/>
            <a:ext cx="4870116" cy="369332"/>
          </a:xfrm>
          <a:prstGeom prst="rect">
            <a:avLst/>
          </a:prstGeom>
          <a:solidFill>
            <a:schemeClr val="accent1">
              <a:lumMod val="60000"/>
              <a:lumOff val="40000"/>
            </a:schemeClr>
          </a:solidFill>
        </p:spPr>
        <p:txBody>
          <a:bodyPr wrap="none" rtlCol="0">
            <a:spAutoFit/>
          </a:bodyPr>
          <a:lstStyle/>
          <a:p>
            <a:r>
              <a:rPr lang="it-IT" b="1" dirty="0"/>
              <a:t>RDA </a:t>
            </a:r>
            <a:r>
              <a:rPr lang="it-IT" b="1" dirty="0" err="1"/>
              <a:t>members</a:t>
            </a:r>
            <a:r>
              <a:rPr lang="it-IT" b="1" dirty="0"/>
              <a:t> come from 137 </a:t>
            </a:r>
            <a:r>
              <a:rPr lang="it-IT" b="1" dirty="0" err="1"/>
              <a:t>different</a:t>
            </a:r>
            <a:r>
              <a:rPr lang="it-IT" b="1" dirty="0"/>
              <a:t> </a:t>
            </a:r>
            <a:r>
              <a:rPr lang="it-IT" b="1" dirty="0" err="1"/>
              <a:t>countries</a:t>
            </a:r>
            <a:endParaRPr lang="it-IT" b="1" dirty="0"/>
          </a:p>
        </p:txBody>
      </p:sp>
      <p:sp>
        <p:nvSpPr>
          <p:cNvPr id="16" name="Freccia destra 15">
            <a:extLst>
              <a:ext uri="{FF2B5EF4-FFF2-40B4-BE49-F238E27FC236}">
                <a16:creationId xmlns:a16="http://schemas.microsoft.com/office/drawing/2014/main" id="{30FC9456-F979-084F-B3EE-37FBA383132D}"/>
              </a:ext>
            </a:extLst>
          </p:cNvPr>
          <p:cNvSpPr/>
          <p:nvPr/>
        </p:nvSpPr>
        <p:spPr>
          <a:xfrm>
            <a:off x="4988118" y="5502870"/>
            <a:ext cx="679731" cy="35605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lide Number Placeholder 2">
            <a:extLst>
              <a:ext uri="{FF2B5EF4-FFF2-40B4-BE49-F238E27FC236}">
                <a16:creationId xmlns:a16="http://schemas.microsoft.com/office/drawing/2014/main" id="{67794251-683F-4341-B4E3-4389D78A44D3}"/>
              </a:ext>
            </a:extLst>
          </p:cNvPr>
          <p:cNvSpPr>
            <a:spLocks noGrp="1"/>
          </p:cNvSpPr>
          <p:nvPr>
            <p:ph type="sldNum" sz="quarter" idx="12"/>
          </p:nvPr>
        </p:nvSpPr>
        <p:spPr/>
        <p:txBody>
          <a:bodyPr/>
          <a:lstStyle/>
          <a:p>
            <a:pPr>
              <a:defRPr/>
            </a:pPr>
            <a:fld id="{09954CA3-D4D3-9A48-835D-EE206C73C9EB}" type="slidenum">
              <a:rPr lang="en-US" smtClean="0"/>
              <a:pPr>
                <a:defRPr/>
              </a:pPr>
              <a:t>19</a:t>
            </a:fld>
            <a:endParaRPr lang="en-US" sz="600" dirty="0">
              <a:latin typeface="Times" charset="0"/>
            </a:endParaRPr>
          </a:p>
        </p:txBody>
      </p:sp>
    </p:spTree>
    <p:extLst>
      <p:ext uri="{BB962C8B-B14F-4D97-AF65-F5344CB8AC3E}">
        <p14:creationId xmlns:p14="http://schemas.microsoft.com/office/powerpoint/2010/main" val="45250891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31B697-4DE1-FB46-BA2B-FC0ACD9E42FD}"/>
              </a:ext>
            </a:extLst>
          </p:cNvPr>
          <p:cNvSpPr>
            <a:spLocks noGrp="1"/>
          </p:cNvSpPr>
          <p:nvPr>
            <p:ph type="title"/>
          </p:nvPr>
        </p:nvSpPr>
        <p:spPr/>
        <p:txBody>
          <a:bodyPr/>
          <a:lstStyle/>
          <a:p>
            <a:r>
              <a:rPr lang="en-US" dirty="0"/>
              <a:t>A Bit About Me</a:t>
            </a:r>
          </a:p>
        </p:txBody>
      </p:sp>
      <p:sp>
        <p:nvSpPr>
          <p:cNvPr id="5" name="Content Placeholder 4">
            <a:extLst>
              <a:ext uri="{FF2B5EF4-FFF2-40B4-BE49-F238E27FC236}">
                <a16:creationId xmlns:a16="http://schemas.microsoft.com/office/drawing/2014/main" id="{72ED2498-8B3A-F54A-9042-8DBEE9C56BAE}"/>
              </a:ext>
            </a:extLst>
          </p:cNvPr>
          <p:cNvSpPr>
            <a:spLocks noGrp="1"/>
          </p:cNvSpPr>
          <p:nvPr>
            <p:ph sz="quarter" idx="11"/>
          </p:nvPr>
        </p:nvSpPr>
        <p:spPr>
          <a:xfrm>
            <a:off x="990600" y="932675"/>
            <a:ext cx="7239000" cy="4876800"/>
          </a:xfrm>
        </p:spPr>
        <p:txBody>
          <a:bodyPr>
            <a:noAutofit/>
          </a:bodyPr>
          <a:lstStyle/>
          <a:p>
            <a:r>
              <a:rPr lang="en-US" sz="2800" dirty="0"/>
              <a:t>PhD in radio astronomy</a:t>
            </a:r>
          </a:p>
          <a:p>
            <a:r>
              <a:rPr lang="en-US" sz="2800" dirty="0"/>
              <a:t>Thirty years at the Space Telescope Science Institute, Baltimore, Maryland</a:t>
            </a:r>
          </a:p>
          <a:p>
            <a:pPr lvl="1"/>
            <a:r>
              <a:rPr lang="en-US" sz="2400" dirty="0"/>
              <a:t>Calibration and analysis software for Hubble Space Telescope</a:t>
            </a:r>
          </a:p>
          <a:p>
            <a:pPr lvl="1"/>
            <a:r>
              <a:rPr lang="en-US" sz="2400" dirty="0"/>
              <a:t>HST and NASA Multi-Mission data archives</a:t>
            </a:r>
          </a:p>
          <a:p>
            <a:pPr lvl="1"/>
            <a:r>
              <a:rPr lang="en-US" sz="2400" dirty="0"/>
              <a:t>Image restoration</a:t>
            </a:r>
          </a:p>
          <a:p>
            <a:pPr lvl="1"/>
            <a:r>
              <a:rPr lang="en-US" sz="2400" dirty="0"/>
              <a:t>Chief Information Officer</a:t>
            </a:r>
          </a:p>
          <a:p>
            <a:pPr lvl="1"/>
            <a:r>
              <a:rPr lang="en-US" sz="2400" dirty="0"/>
              <a:t>Project Manager, then Director, US Virtual Observatory</a:t>
            </a:r>
          </a:p>
          <a:p>
            <a:r>
              <a:rPr lang="en-US" sz="2800" dirty="0"/>
              <a:t>Four years at NIST</a:t>
            </a:r>
          </a:p>
          <a:p>
            <a:pPr lvl="1"/>
            <a:r>
              <a:rPr lang="en-US" sz="2400" dirty="0"/>
              <a:t>Director, Office of Data and Informatics</a:t>
            </a:r>
          </a:p>
        </p:txBody>
      </p:sp>
    </p:spTree>
    <p:extLst>
      <p:ext uri="{BB962C8B-B14F-4D97-AF65-F5344CB8AC3E}">
        <p14:creationId xmlns:p14="http://schemas.microsoft.com/office/powerpoint/2010/main" val="426670633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C5524F-AFC3-1D46-9FCE-03F87AFE3404}"/>
              </a:ext>
            </a:extLst>
          </p:cNvPr>
          <p:cNvSpPr>
            <a:spLocks noGrp="1"/>
          </p:cNvSpPr>
          <p:nvPr>
            <p:ph type="title"/>
          </p:nvPr>
        </p:nvSpPr>
        <p:spPr>
          <a:xfrm>
            <a:off x="1063625" y="247485"/>
            <a:ext cx="7165975" cy="762000"/>
          </a:xfrm>
        </p:spPr>
        <p:txBody>
          <a:bodyPr>
            <a:noAutofit/>
          </a:bodyPr>
          <a:lstStyle/>
          <a:p>
            <a:r>
              <a:rPr lang="en-GB" sz="2800" dirty="0"/>
              <a:t>RDA Interest (IG) &amp; Working Groups (WG) by Focus (1) </a:t>
            </a:r>
            <a:br>
              <a:rPr lang="en-GB" sz="2800" dirty="0"/>
            </a:br>
            <a:endParaRPr lang="en-US" sz="2800" dirty="0"/>
          </a:p>
        </p:txBody>
      </p:sp>
      <p:sp>
        <p:nvSpPr>
          <p:cNvPr id="2" name="Content Placeholder 1"/>
          <p:cNvSpPr>
            <a:spLocks noGrp="1"/>
          </p:cNvSpPr>
          <p:nvPr>
            <p:ph sz="quarter" idx="11"/>
          </p:nvPr>
        </p:nvSpPr>
        <p:spPr>
          <a:solidFill>
            <a:schemeClr val="accent4">
              <a:lumMod val="60000"/>
              <a:lumOff val="40000"/>
            </a:schemeClr>
          </a:solidFill>
          <a:ln w="12700">
            <a:noFill/>
          </a:ln>
          <a:effectLst>
            <a:glow rad="63500">
              <a:schemeClr val="accent3">
                <a:satMod val="175000"/>
                <a:alpha val="40000"/>
              </a:schemeClr>
            </a:glow>
          </a:effectLst>
        </p:spPr>
        <p:txBody>
          <a:bodyPr numCol="2">
            <a:noAutofit/>
          </a:bodyPr>
          <a:lstStyle/>
          <a:p>
            <a:pPr marL="0" indent="0">
              <a:spcBef>
                <a:spcPts val="0"/>
              </a:spcBef>
              <a:buNone/>
              <a:defRPr/>
            </a:pPr>
            <a:r>
              <a:rPr lang="en-US" sz="1600" b="1" dirty="0">
                <a:solidFill>
                  <a:schemeClr val="tx1"/>
                </a:solidFill>
                <a:latin typeface="Gisha" panose="020B0502040204020203" pitchFamily="34" charset="-79"/>
                <a:cs typeface="Gisha" panose="020B0502040204020203" pitchFamily="34" charset="-79"/>
              </a:rPr>
              <a:t>Domain Science - focused</a:t>
            </a:r>
          </a:p>
          <a:p>
            <a:pPr>
              <a:spcBef>
                <a:spcPts val="450"/>
              </a:spcBef>
              <a:buFont typeface="Wingdings" pitchFamily="2" charset="2"/>
              <a:buChar char="q"/>
              <a:defRPr/>
            </a:pPr>
            <a:r>
              <a:rPr lang="en-US" sz="1200" b="1" dirty="0" err="1">
                <a:solidFill>
                  <a:schemeClr val="tx1"/>
                </a:solidFill>
                <a:latin typeface="Gisha" panose="020B0502040204020203" pitchFamily="34" charset="-79"/>
                <a:cs typeface="Gisha" panose="020B0502040204020203" pitchFamily="34" charset="-79"/>
              </a:rPr>
              <a:t>Agrisemantics</a:t>
            </a:r>
            <a:r>
              <a:rPr lang="en-US" sz="1200" b="1" dirty="0">
                <a:solidFill>
                  <a:schemeClr val="tx1"/>
                </a:solidFill>
                <a:latin typeface="Gisha" panose="020B0502040204020203" pitchFamily="34" charset="-79"/>
                <a:cs typeface="Gisha" panose="020B0502040204020203" pitchFamily="34" charset="-79"/>
              </a:rPr>
              <a:t> WG</a:t>
            </a:r>
          </a:p>
          <a:p>
            <a:pPr>
              <a:spcBef>
                <a:spcPts val="450"/>
              </a:spcBef>
              <a:buFont typeface="Wingdings" pitchFamily="2" charset="2"/>
              <a:buChar char="q"/>
              <a:defRPr/>
            </a:pPr>
            <a:r>
              <a:rPr lang="en-US" sz="1200" b="1" dirty="0" err="1">
                <a:solidFill>
                  <a:schemeClr val="tx1"/>
                </a:solidFill>
                <a:latin typeface="Gisha" panose="020B0502040204020203" pitchFamily="34" charset="-79"/>
                <a:cs typeface="Gisha" panose="020B0502040204020203" pitchFamily="34" charset="-79"/>
              </a:rPr>
              <a:t>BioSharing</a:t>
            </a:r>
            <a:r>
              <a:rPr lang="en-US" sz="1200" b="1" dirty="0">
                <a:solidFill>
                  <a:schemeClr val="tx1"/>
                </a:solidFill>
                <a:latin typeface="Gisha" panose="020B0502040204020203" pitchFamily="34" charset="-79"/>
                <a:cs typeface="Gisha" panose="020B0502040204020203" pitchFamily="34" charset="-79"/>
              </a:rPr>
              <a:t> Registry WG</a:t>
            </a:r>
          </a:p>
          <a:p>
            <a:pPr>
              <a:spcBef>
                <a:spcPts val="450"/>
              </a:spcBef>
              <a:buFont typeface="Wingdings" pitchFamily="2" charset="2"/>
              <a:buChar char="q"/>
              <a:defRPr/>
            </a:pPr>
            <a:r>
              <a:rPr lang="en-US" sz="1200" b="1" dirty="0" err="1">
                <a:solidFill>
                  <a:schemeClr val="tx1"/>
                </a:solidFill>
                <a:latin typeface="Gisha" panose="020B0502040204020203" pitchFamily="34" charset="-79"/>
                <a:cs typeface="Gisha" panose="020B0502040204020203" pitchFamily="34" charset="-79"/>
              </a:rPr>
              <a:t>Blockchain</a:t>
            </a:r>
            <a:r>
              <a:rPr lang="en-US" sz="1200" b="1" dirty="0">
                <a:solidFill>
                  <a:schemeClr val="tx1"/>
                </a:solidFill>
                <a:latin typeface="Gisha" panose="020B0502040204020203" pitchFamily="34" charset="-79"/>
                <a:cs typeface="Gisha" panose="020B0502040204020203" pitchFamily="34" charset="-79"/>
              </a:rPr>
              <a:t> Applications in Health WG</a:t>
            </a:r>
          </a:p>
          <a:p>
            <a:pPr>
              <a:spcBef>
                <a:spcPts val="450"/>
              </a:spcBef>
              <a:buFont typeface="Wingdings" pitchFamily="2" charset="2"/>
              <a:buChar char="q"/>
              <a:defRPr/>
            </a:pPr>
            <a:r>
              <a:rPr lang="en-US" sz="1200" b="1" dirty="0">
                <a:solidFill>
                  <a:schemeClr val="tx1"/>
                </a:solidFill>
                <a:latin typeface="Gisha" panose="020B0502040204020203" pitchFamily="34" charset="-79"/>
                <a:cs typeface="Gisha" panose="020B0502040204020203" pitchFamily="34" charset="-79"/>
              </a:rPr>
              <a:t>Capacity Development for Agriculture Data WG</a:t>
            </a:r>
          </a:p>
          <a:p>
            <a:pPr>
              <a:spcBef>
                <a:spcPts val="450"/>
              </a:spcBef>
              <a:buFont typeface="Wingdings" pitchFamily="2" charset="2"/>
              <a:buChar char="q"/>
              <a:defRPr/>
            </a:pPr>
            <a:r>
              <a:rPr lang="en-US" sz="1200" b="1" dirty="0">
                <a:solidFill>
                  <a:schemeClr val="tx1"/>
                </a:solidFill>
                <a:latin typeface="Gisha" panose="020B0502040204020203" pitchFamily="34" charset="-79"/>
                <a:cs typeface="Gisha" panose="020B0502040204020203" pitchFamily="34" charset="-79"/>
              </a:rPr>
              <a:t>Fisheries Data Interoperability WG</a:t>
            </a:r>
          </a:p>
          <a:p>
            <a:pPr>
              <a:spcBef>
                <a:spcPts val="450"/>
              </a:spcBef>
              <a:buFont typeface="Wingdings" pitchFamily="2" charset="2"/>
              <a:buChar char="q"/>
              <a:defRPr/>
            </a:pPr>
            <a:r>
              <a:rPr lang="en-US" sz="1200" b="1" dirty="0">
                <a:solidFill>
                  <a:schemeClr val="tx1"/>
                </a:solidFill>
                <a:latin typeface="Gisha" panose="020B0502040204020203" pitchFamily="34" charset="-79"/>
                <a:cs typeface="Gisha" panose="020B0502040204020203" pitchFamily="34" charset="-79"/>
              </a:rPr>
              <a:t>On-Farm Data Sharing (OFDS) WG</a:t>
            </a:r>
          </a:p>
          <a:p>
            <a:pPr>
              <a:spcBef>
                <a:spcPts val="450"/>
              </a:spcBef>
              <a:buFont typeface="Wingdings" pitchFamily="2" charset="2"/>
              <a:buChar char="q"/>
              <a:defRPr/>
            </a:pPr>
            <a:r>
              <a:rPr lang="it-IT" sz="1200" b="1" dirty="0">
                <a:solidFill>
                  <a:schemeClr val="tx1"/>
                </a:solidFill>
                <a:latin typeface="Gisha" panose="020B0502040204020203" pitchFamily="34" charset="-79"/>
                <a:cs typeface="Gisha" panose="020B0502040204020203" pitchFamily="34" charset="-79"/>
              </a:rPr>
              <a:t>Rice Data Interoperability WG</a:t>
            </a:r>
          </a:p>
          <a:p>
            <a:pPr>
              <a:spcBef>
                <a:spcPts val="450"/>
              </a:spcBef>
              <a:buFont typeface="Wingdings" pitchFamily="2" charset="2"/>
              <a:buChar char="q"/>
              <a:defRPr/>
            </a:pPr>
            <a:r>
              <a:rPr lang="it-IT" sz="1200" b="1" dirty="0" err="1">
                <a:solidFill>
                  <a:schemeClr val="tx1"/>
                </a:solidFill>
                <a:latin typeface="Gisha" panose="020B0502040204020203" pitchFamily="34" charset="-79"/>
                <a:cs typeface="Gisha" panose="020B0502040204020203" pitchFamily="34" charset="-79"/>
              </a:rPr>
              <a:t>Wheat</a:t>
            </a:r>
            <a:r>
              <a:rPr lang="it-IT" sz="1200" b="1" dirty="0">
                <a:solidFill>
                  <a:schemeClr val="tx1"/>
                </a:solidFill>
                <a:latin typeface="Gisha" panose="020B0502040204020203" pitchFamily="34" charset="-79"/>
                <a:cs typeface="Gisha" panose="020B0502040204020203" pitchFamily="34" charset="-79"/>
              </a:rPr>
              <a:t> Data </a:t>
            </a:r>
            <a:r>
              <a:rPr lang="it-IT" sz="1200" b="1" dirty="0" err="1">
                <a:solidFill>
                  <a:schemeClr val="tx1"/>
                </a:solidFill>
                <a:latin typeface="Gisha" panose="020B0502040204020203" pitchFamily="34" charset="-79"/>
                <a:cs typeface="Gisha" panose="020B0502040204020203" pitchFamily="34" charset="-79"/>
              </a:rPr>
              <a:t>Interoperability</a:t>
            </a:r>
            <a:r>
              <a:rPr lang="it-IT" sz="1200" b="1" dirty="0">
                <a:solidFill>
                  <a:schemeClr val="tx1"/>
                </a:solidFill>
                <a:latin typeface="Gisha" panose="020B0502040204020203" pitchFamily="34" charset="-79"/>
                <a:cs typeface="Gisha" panose="020B0502040204020203" pitchFamily="34" charset="-79"/>
              </a:rPr>
              <a:t> WG</a:t>
            </a:r>
          </a:p>
          <a:p>
            <a:pPr>
              <a:spcBef>
                <a:spcPts val="450"/>
              </a:spcBef>
              <a:buFont typeface="Wingdings" pitchFamily="2" charset="2"/>
              <a:buChar char="q"/>
              <a:defRPr/>
            </a:pPr>
            <a:r>
              <a:rPr lang="it-IT" sz="1200" b="1" dirty="0" err="1">
                <a:solidFill>
                  <a:schemeClr val="tx1"/>
                </a:solidFill>
                <a:latin typeface="Gisha" panose="020B0502040204020203" pitchFamily="34" charset="-79"/>
                <a:cs typeface="Gisha" panose="020B0502040204020203" pitchFamily="34" charset="-79"/>
              </a:rPr>
              <a:t>Persistent</a:t>
            </a:r>
            <a:r>
              <a:rPr lang="it-IT" sz="1200" b="1" dirty="0">
                <a:solidFill>
                  <a:schemeClr val="tx1"/>
                </a:solidFill>
                <a:latin typeface="Gisha" panose="020B0502040204020203" pitchFamily="34" charset="-79"/>
                <a:cs typeface="Gisha" panose="020B0502040204020203" pitchFamily="34" charset="-79"/>
              </a:rPr>
              <a:t> </a:t>
            </a:r>
            <a:r>
              <a:rPr lang="it-IT" sz="1200" b="1" dirty="0" err="1">
                <a:solidFill>
                  <a:schemeClr val="tx1"/>
                </a:solidFill>
                <a:latin typeface="Gisha" panose="020B0502040204020203" pitchFamily="34" charset="-79"/>
                <a:cs typeface="Gisha" panose="020B0502040204020203" pitchFamily="34" charset="-79"/>
              </a:rPr>
              <a:t>Identification</a:t>
            </a:r>
            <a:r>
              <a:rPr lang="it-IT" sz="1200" b="1" dirty="0">
                <a:solidFill>
                  <a:schemeClr val="tx1"/>
                </a:solidFill>
                <a:latin typeface="Gisha" panose="020B0502040204020203" pitchFamily="34" charset="-79"/>
                <a:cs typeface="Gisha" panose="020B0502040204020203" pitchFamily="34" charset="-79"/>
              </a:rPr>
              <a:t> Instruments WG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Agricultural Data IG (IGAD)</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Biodiversity Data Integration IG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Chemistry Research Data IG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Digital Practices in History and Ethnography IG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Earth, Space, and Environmental Sciences IG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Geospatial IG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Global Water Information IG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Health Data IG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Linguistics Data Interest Group </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Mapping the Landscape IG</a:t>
            </a:r>
          </a:p>
          <a:p>
            <a:pPr>
              <a:spcBef>
                <a:spcPts val="450"/>
              </a:spcBef>
              <a:buFont typeface="Wingdings" pitchFamily="2" charset="2"/>
              <a:buChar char="q"/>
              <a:defRPr/>
            </a:pPr>
            <a:r>
              <a:rPr lang="it-IT" sz="1200" dirty="0">
                <a:solidFill>
                  <a:schemeClr val="tx1"/>
                </a:solidFill>
                <a:latin typeface="Gisha" panose="020B0502040204020203" pitchFamily="34" charset="-79"/>
                <a:cs typeface="Gisha" panose="020B0502040204020203" pitchFamily="34" charset="-79"/>
              </a:rPr>
              <a:t>Marine Data </a:t>
            </a:r>
            <a:r>
              <a:rPr lang="it-IT" sz="1200" dirty="0" err="1">
                <a:solidFill>
                  <a:schemeClr val="tx1"/>
                </a:solidFill>
                <a:latin typeface="Gisha" panose="020B0502040204020203" pitchFamily="34" charset="-79"/>
                <a:cs typeface="Gisha" panose="020B0502040204020203" pitchFamily="34" charset="-79"/>
              </a:rPr>
              <a:t>Harmonization</a:t>
            </a:r>
            <a:r>
              <a:rPr lang="it-IT" sz="1200" dirty="0">
                <a:solidFill>
                  <a:schemeClr val="tx1"/>
                </a:solidFill>
                <a:latin typeface="Gisha" panose="020B0502040204020203" pitchFamily="34" charset="-79"/>
                <a:cs typeface="Gisha" panose="020B0502040204020203" pitchFamily="34" charset="-79"/>
              </a:rPr>
              <a:t> IG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Quality of Urban Life IG</a:t>
            </a:r>
          </a:p>
          <a:p>
            <a:pPr>
              <a:spcBef>
                <a:spcPts val="450"/>
              </a:spcBef>
              <a:buFont typeface="Wingdings" pitchFamily="2" charset="2"/>
              <a:buChar char="q"/>
              <a:defRPr/>
            </a:pPr>
            <a:r>
              <a:rPr lang="it-IT" sz="1200" dirty="0">
                <a:solidFill>
                  <a:schemeClr val="tx1"/>
                </a:solidFill>
                <a:latin typeface="Gisha" panose="020B0502040204020203" pitchFamily="34" charset="-79"/>
                <a:cs typeface="Gisha" panose="020B0502040204020203" pitchFamily="34" charset="-79"/>
              </a:rPr>
              <a:t>RDA/CODATA Materials Data, Infrastructure &amp; Interoperability  IG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Research data needs of the Photon and Neutron Science community IG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Small Unmanned Aircraft Systems’ Data IG</a:t>
            </a:r>
            <a:endParaRPr lang="it-IT" sz="1200" dirty="0">
              <a:solidFill>
                <a:schemeClr val="tx1"/>
              </a:solidFill>
              <a:latin typeface="Gisha" panose="020B0502040204020203" pitchFamily="34" charset="-79"/>
              <a:cs typeface="Gisha" panose="020B0502040204020203" pitchFamily="34" charset="-79"/>
            </a:endParaRP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Structural Biology IG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Weather, Climate and air quality IG</a:t>
            </a:r>
          </a:p>
          <a:p>
            <a:pPr>
              <a:spcBef>
                <a:spcPts val="450"/>
              </a:spcBef>
              <a:buFont typeface="Wingdings" pitchFamily="2" charset="2"/>
              <a:buChar char="q"/>
              <a:defRPr/>
            </a:pPr>
            <a:r>
              <a:rPr lang="en-US" sz="1200" dirty="0">
                <a:solidFill>
                  <a:schemeClr val="tx1"/>
                </a:solidFill>
                <a:latin typeface="Gisha" panose="020B0502040204020203" pitchFamily="34" charset="-79"/>
                <a:cs typeface="Gisha" panose="020B0502040204020203" pitchFamily="34" charset="-79"/>
              </a:rPr>
              <a:t>From Observational Data to Information IG</a:t>
            </a:r>
          </a:p>
        </p:txBody>
      </p:sp>
      <p:sp>
        <p:nvSpPr>
          <p:cNvPr id="5" name="Title 1"/>
          <p:cNvSpPr txBox="1">
            <a:spLocks/>
          </p:cNvSpPr>
          <p:nvPr/>
        </p:nvSpPr>
        <p:spPr>
          <a:xfrm>
            <a:off x="1655361" y="-127854"/>
            <a:ext cx="7543800" cy="1088068"/>
          </a:xfrm>
          <a:prstGeom prst="rect">
            <a:avLst/>
          </a:prstGeom>
        </p:spPr>
        <p:txBody>
          <a:bodyPr vert="horz" lIns="68580" tIns="34290" rIns="68580" bIns="3429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GB" sz="33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94" y="77491"/>
            <a:ext cx="1177241" cy="769296"/>
          </a:xfrm>
          <a:prstGeom prst="rect">
            <a:avLst/>
          </a:prstGeom>
        </p:spPr>
      </p:pic>
      <p:pic>
        <p:nvPicPr>
          <p:cNvPr id="13"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sp>
        <p:nvSpPr>
          <p:cNvPr id="15" name="Rounded Rectangle 14"/>
          <p:cNvSpPr/>
          <p:nvPr/>
        </p:nvSpPr>
        <p:spPr>
          <a:xfrm>
            <a:off x="4610405" y="4116258"/>
            <a:ext cx="4522796" cy="655144"/>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Total 93 groups:  </a:t>
            </a:r>
          </a:p>
          <a:p>
            <a:pPr algn="ctr"/>
            <a:r>
              <a:rPr lang="en-GB" dirty="0"/>
              <a:t>32 Working Groups &amp; 61 Interest Groups</a:t>
            </a:r>
          </a:p>
        </p:txBody>
      </p:sp>
      <p:sp>
        <p:nvSpPr>
          <p:cNvPr id="12" name="Content Placeholder 1"/>
          <p:cNvSpPr txBox="1">
            <a:spLocks/>
          </p:cNvSpPr>
          <p:nvPr/>
        </p:nvSpPr>
        <p:spPr>
          <a:xfrm>
            <a:off x="22116" y="5019497"/>
            <a:ext cx="9063277" cy="1289699"/>
          </a:xfrm>
          <a:prstGeom prst="rect">
            <a:avLst/>
          </a:prstGeom>
          <a:solidFill>
            <a:schemeClr val="accent3">
              <a:lumMod val="60000"/>
              <a:lumOff val="40000"/>
            </a:schemeClr>
          </a:solidFill>
          <a:ln w="12700">
            <a:noFill/>
          </a:ln>
          <a:effectLst>
            <a:glow rad="63500">
              <a:schemeClr val="accent3">
                <a:satMod val="175000"/>
                <a:alpha val="40000"/>
              </a:schemeClr>
            </a:glow>
          </a:effectLst>
        </p:spPr>
        <p:txBody>
          <a:bodyPr numCol="2"/>
          <a:lstStyle>
            <a:lvl1pPr marL="342900" indent="-342900" algn="l" rtl="0" eaLnBrk="0" fontAlgn="base" hangingPunct="0">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0" fontAlgn="base" hangingPunct="0">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0" fontAlgn="base" hangingPunct="0">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a:lstStyle>
          <a:p>
            <a:pPr marL="0" indent="0">
              <a:spcBef>
                <a:spcPts val="450"/>
              </a:spcBef>
              <a:spcAft>
                <a:spcPts val="0"/>
              </a:spcAft>
              <a:buNone/>
              <a:defRPr/>
            </a:pPr>
            <a:r>
              <a:rPr lang="en-US" sz="1600" b="1" kern="0" dirty="0">
                <a:solidFill>
                  <a:schemeClr val="tx1"/>
                </a:solidFill>
                <a:latin typeface="Gisha" panose="020B0502040204020203" pitchFamily="34" charset="-79"/>
                <a:cs typeface="Gisha" panose="020B0502040204020203" pitchFamily="34" charset="-79"/>
              </a:rPr>
              <a:t>Partnership Groups</a:t>
            </a:r>
            <a:endParaRPr lang="en-US" sz="1600" kern="0" dirty="0">
              <a:solidFill>
                <a:schemeClr val="tx1"/>
              </a:solidFill>
              <a:latin typeface="Gisha" panose="020B0502040204020203" pitchFamily="34" charset="-79"/>
              <a:cs typeface="Gisha" panose="020B0502040204020203" pitchFamily="34" charset="-79"/>
            </a:endParaRPr>
          </a:p>
          <a:p>
            <a:pPr>
              <a:spcBef>
                <a:spcPts val="450"/>
              </a:spcBef>
              <a:spcAft>
                <a:spcPts val="0"/>
              </a:spcAft>
              <a:buFont typeface="Wingdings" pitchFamily="2" charset="2"/>
              <a:buChar char="q"/>
              <a:defRPr/>
            </a:pPr>
            <a:r>
              <a:rPr lang="en-US" sz="1200" b="1" kern="0" dirty="0">
                <a:solidFill>
                  <a:schemeClr val="tx1"/>
                </a:solidFill>
                <a:latin typeface="Gisha" panose="020B0502040204020203" pitchFamily="34" charset="-79"/>
                <a:cs typeface="Gisha" panose="020B0502040204020203" pitchFamily="34" charset="-79"/>
              </a:rPr>
              <a:t>RDA / TDWG Metadata Standards for attribution of physical and digital collections stewardship WG</a:t>
            </a:r>
          </a:p>
          <a:p>
            <a:pPr>
              <a:spcBef>
                <a:spcPts val="450"/>
              </a:spcBef>
              <a:spcAft>
                <a:spcPts val="0"/>
              </a:spcAft>
              <a:buFont typeface="Wingdings" pitchFamily="2" charset="2"/>
              <a:buChar char="q"/>
              <a:defRPr/>
            </a:pPr>
            <a:r>
              <a:rPr lang="en-US" sz="1200" b="1" kern="0" dirty="0">
                <a:solidFill>
                  <a:schemeClr val="tx1"/>
                </a:solidFill>
                <a:latin typeface="Gisha" panose="020B0502040204020203" pitchFamily="34" charset="-79"/>
                <a:cs typeface="Gisha" panose="020B0502040204020203" pitchFamily="34" charset="-79"/>
              </a:rPr>
              <a:t>RDA/WDS Scholarly Link Exchange Working Group</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ELIXIR Bridging Force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RDA/NISO Privacy Implications of Research Data Sets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RDA/WDS Publishing Data IG</a:t>
            </a:r>
          </a:p>
          <a:p>
            <a:pPr marL="0" indent="0">
              <a:spcBef>
                <a:spcPts val="450"/>
              </a:spcBef>
              <a:spcAft>
                <a:spcPts val="0"/>
              </a:spcAft>
              <a:buNone/>
              <a:defRPr/>
            </a:pPr>
            <a:endParaRPr lang="en-US" sz="1200" kern="0" dirty="0">
              <a:solidFill>
                <a:schemeClr val="tx1"/>
              </a:solidFill>
              <a:latin typeface="Gisha" panose="020B0502040204020203" pitchFamily="34" charset="-79"/>
              <a:cs typeface="Gisha" panose="020B0502040204020203" pitchFamily="34" charset="-79"/>
            </a:endParaRPr>
          </a:p>
        </p:txBody>
      </p:sp>
      <p:sp>
        <p:nvSpPr>
          <p:cNvPr id="4" name="Slide Number Placeholder 3">
            <a:extLst>
              <a:ext uri="{FF2B5EF4-FFF2-40B4-BE49-F238E27FC236}">
                <a16:creationId xmlns:a16="http://schemas.microsoft.com/office/drawing/2014/main" id="{2D75CC3A-FE2F-8641-9067-4831E35D2B1F}"/>
              </a:ext>
            </a:extLst>
          </p:cNvPr>
          <p:cNvSpPr>
            <a:spLocks noGrp="1"/>
          </p:cNvSpPr>
          <p:nvPr>
            <p:ph type="sldNum" sz="quarter" idx="12"/>
          </p:nvPr>
        </p:nvSpPr>
        <p:spPr/>
        <p:txBody>
          <a:bodyPr/>
          <a:lstStyle/>
          <a:p>
            <a:pPr>
              <a:defRPr/>
            </a:pPr>
            <a:fld id="{09954CA3-D4D3-9A48-835D-EE206C73C9EB}" type="slidenum">
              <a:rPr lang="en-US" smtClean="0"/>
              <a:pPr>
                <a:defRPr/>
              </a:pPr>
              <a:t>20</a:t>
            </a:fld>
            <a:endParaRPr lang="en-US" sz="600" dirty="0">
              <a:latin typeface="Times" charset="0"/>
            </a:endParaRPr>
          </a:p>
        </p:txBody>
      </p:sp>
      <p:sp>
        <p:nvSpPr>
          <p:cNvPr id="7" name="Donut 6">
            <a:extLst>
              <a:ext uri="{FF2B5EF4-FFF2-40B4-BE49-F238E27FC236}">
                <a16:creationId xmlns:a16="http://schemas.microsoft.com/office/drawing/2014/main" id="{FBAE76A4-91F5-5444-9EFD-60E1CC393C16}"/>
              </a:ext>
            </a:extLst>
          </p:cNvPr>
          <p:cNvSpPr/>
          <p:nvPr/>
        </p:nvSpPr>
        <p:spPr>
          <a:xfrm>
            <a:off x="347450" y="3851455"/>
            <a:ext cx="4147740" cy="576075"/>
          </a:xfrm>
          <a:prstGeom prst="donut">
            <a:avLst>
              <a:gd name="adj" fmla="val 84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2322080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27" y="82181"/>
            <a:ext cx="1177241" cy="769296"/>
          </a:xfrm>
          <a:prstGeom prst="rect">
            <a:avLst/>
          </a:prstGeom>
        </p:spPr>
      </p:pic>
      <p:sp>
        <p:nvSpPr>
          <p:cNvPr id="9" name="Content Placeholder 1"/>
          <p:cNvSpPr txBox="1">
            <a:spLocks/>
          </p:cNvSpPr>
          <p:nvPr/>
        </p:nvSpPr>
        <p:spPr>
          <a:xfrm>
            <a:off x="1" y="1591798"/>
            <a:ext cx="9143999" cy="2279912"/>
          </a:xfrm>
          <a:prstGeom prst="rect">
            <a:avLst/>
          </a:prstGeom>
          <a:solidFill>
            <a:schemeClr val="accent2">
              <a:lumMod val="60000"/>
              <a:lumOff val="40000"/>
            </a:schemeClr>
          </a:solidFill>
          <a:ln w="12700">
            <a:noFill/>
          </a:ln>
          <a:effectLst>
            <a:glow rad="63500">
              <a:schemeClr val="accent3">
                <a:satMod val="175000"/>
                <a:alpha val="40000"/>
              </a:schemeClr>
            </a:glow>
          </a:effectLst>
        </p:spPr>
        <p:txBody>
          <a:bodyPr numCol="2"/>
          <a:lstStyle>
            <a:lvl1pPr eaLnBrk="0" hangingPunct="0">
              <a:defRPr sz="2800" b="1">
                <a:solidFill>
                  <a:schemeClr val="bg1"/>
                </a:solidFill>
                <a:latin typeface="Arial" pitchFamily="34" charset="0"/>
                <a:ea typeface="ＭＳ Ｐゴシック" pitchFamily="34" charset="-128"/>
              </a:defRPr>
            </a:lvl1pPr>
            <a:lvl2pPr marL="37931725" indent="-37474525" eaLnBrk="0" hangingPunct="0">
              <a:defRPr sz="2800" b="1">
                <a:solidFill>
                  <a:schemeClr val="bg1"/>
                </a:solidFill>
                <a:latin typeface="Arial" pitchFamily="34" charset="0"/>
                <a:ea typeface="ＭＳ Ｐゴシック" pitchFamily="34" charset="-128"/>
              </a:defRPr>
            </a:lvl2pPr>
            <a:lvl3pPr eaLnBrk="0" hangingPunct="0">
              <a:defRPr sz="2800" b="1">
                <a:solidFill>
                  <a:schemeClr val="bg1"/>
                </a:solidFill>
                <a:latin typeface="Arial" pitchFamily="34" charset="0"/>
                <a:ea typeface="ＭＳ Ｐゴシック" pitchFamily="34" charset="-128"/>
              </a:defRPr>
            </a:lvl3pPr>
            <a:lvl4pPr eaLnBrk="0" hangingPunct="0">
              <a:defRPr sz="2800" b="1">
                <a:solidFill>
                  <a:schemeClr val="bg1"/>
                </a:solidFill>
                <a:latin typeface="Arial" pitchFamily="34" charset="0"/>
                <a:ea typeface="ＭＳ Ｐゴシック" pitchFamily="34" charset="-128"/>
              </a:defRPr>
            </a:lvl4pPr>
            <a:lvl5pPr eaLnBrk="0" hangingPunct="0">
              <a:defRPr sz="2800" b="1">
                <a:solidFill>
                  <a:schemeClr val="bg1"/>
                </a:solidFill>
                <a:latin typeface="Arial" pitchFamily="34" charset="0"/>
                <a:ea typeface="ＭＳ Ｐゴシック" pitchFamily="34" charset="-128"/>
              </a:defRPr>
            </a:lvl5pPr>
            <a:lvl6pPr marL="457200" eaLnBrk="0" fontAlgn="base" hangingPunct="0">
              <a:spcBef>
                <a:spcPct val="0"/>
              </a:spcBef>
              <a:spcAft>
                <a:spcPct val="0"/>
              </a:spcAft>
              <a:defRPr sz="2800" b="1">
                <a:solidFill>
                  <a:schemeClr val="bg1"/>
                </a:solidFill>
                <a:latin typeface="Arial" pitchFamily="34" charset="0"/>
                <a:ea typeface="ＭＳ Ｐゴシック" pitchFamily="34" charset="-128"/>
              </a:defRPr>
            </a:lvl6pPr>
            <a:lvl7pPr marL="914400" eaLnBrk="0" fontAlgn="base" hangingPunct="0">
              <a:spcBef>
                <a:spcPct val="0"/>
              </a:spcBef>
              <a:spcAft>
                <a:spcPct val="0"/>
              </a:spcAft>
              <a:defRPr sz="2800" b="1">
                <a:solidFill>
                  <a:schemeClr val="bg1"/>
                </a:solidFill>
                <a:latin typeface="Arial" pitchFamily="34" charset="0"/>
                <a:ea typeface="ＭＳ Ｐゴシック" pitchFamily="34" charset="-128"/>
              </a:defRPr>
            </a:lvl7pPr>
            <a:lvl8pPr marL="1371600" eaLnBrk="0" fontAlgn="base" hangingPunct="0">
              <a:spcBef>
                <a:spcPct val="0"/>
              </a:spcBef>
              <a:spcAft>
                <a:spcPct val="0"/>
              </a:spcAft>
              <a:defRPr sz="2800" b="1">
                <a:solidFill>
                  <a:schemeClr val="bg1"/>
                </a:solidFill>
                <a:latin typeface="Arial" pitchFamily="34" charset="0"/>
                <a:ea typeface="ＭＳ Ｐゴシック" pitchFamily="34" charset="-128"/>
              </a:defRPr>
            </a:lvl8pPr>
            <a:lvl9pPr marL="1828800" eaLnBrk="0" fontAlgn="base" hangingPunct="0">
              <a:spcBef>
                <a:spcPct val="0"/>
              </a:spcBef>
              <a:spcAft>
                <a:spcPct val="0"/>
              </a:spcAft>
              <a:defRPr sz="2800" b="1">
                <a:solidFill>
                  <a:schemeClr val="bg1"/>
                </a:solidFill>
                <a:latin typeface="Arial" pitchFamily="34" charset="0"/>
                <a:ea typeface="ＭＳ Ｐゴシック" pitchFamily="34" charset="-128"/>
              </a:defRPr>
            </a:lvl9pPr>
          </a:lstStyle>
          <a:p>
            <a:pPr>
              <a:spcBef>
                <a:spcPts val="225"/>
              </a:spcBef>
              <a:buClr>
                <a:srgbClr val="58A618"/>
              </a:buClr>
              <a:defRPr/>
            </a:pPr>
            <a:r>
              <a:rPr lang="en-US" altLang="en-US" sz="1600" dirty="0">
                <a:solidFill>
                  <a:schemeClr val="tx1"/>
                </a:solidFill>
                <a:latin typeface="Gisha" pitchFamily="34" charset="-79"/>
                <a:cs typeface="Gisha" pitchFamily="34" charset="-79"/>
              </a:rPr>
              <a:t>Reference and Sharing - focused</a:t>
            </a:r>
            <a:endParaRPr lang="en-US" altLang="en-US" sz="1200" dirty="0">
              <a:solidFill>
                <a:schemeClr val="tx1"/>
              </a:solidFill>
              <a:latin typeface="Gisha" pitchFamily="34" charset="-79"/>
              <a:cs typeface="Gisha" pitchFamily="34" charset="-79"/>
            </a:endParaRP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Data Citation WG</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Data Description Registry Interoperability WG</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Data Security and Trust WG</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Empirical Humanities Metadata WG</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International Materials Resource Registries WG</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Provenance Patterns WG</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Storage Service Definitions WG</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RDA / WDS Publishing Data </a:t>
            </a:r>
            <a:r>
              <a:rPr lang="en-US" altLang="en-US" sz="1200" dirty="0" err="1">
                <a:solidFill>
                  <a:schemeClr val="tx1"/>
                </a:solidFill>
                <a:latin typeface="Gisha" pitchFamily="34" charset="-79"/>
                <a:cs typeface="Gisha" pitchFamily="34" charset="-79"/>
              </a:rPr>
              <a:t>Bibliometrics</a:t>
            </a:r>
            <a:r>
              <a:rPr lang="en-US" altLang="en-US" sz="1200" dirty="0">
                <a:solidFill>
                  <a:schemeClr val="tx1"/>
                </a:solidFill>
                <a:latin typeface="Gisha" pitchFamily="34" charset="-79"/>
                <a:cs typeface="Gisha" pitchFamily="34" charset="-79"/>
              </a:rPr>
              <a:t> WG</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Repository Core Description WG </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Research Data Collections WG</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Research Data Repository Interoperability WG</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Data Usage Metrics WG</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Data Discovery Paradigms IG</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National Data Services IG</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RDA/CODATA Legal Interoperability IG</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Reproducibility IG</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Sharing Rewards and Credit (SHARC) IG </a:t>
            </a:r>
          </a:p>
        </p:txBody>
      </p:sp>
      <p:sp>
        <p:nvSpPr>
          <p:cNvPr id="13" name="Title 1"/>
          <p:cNvSpPr txBox="1">
            <a:spLocks/>
          </p:cNvSpPr>
          <p:nvPr/>
        </p:nvSpPr>
        <p:spPr>
          <a:xfrm>
            <a:off x="1776331" y="-24706"/>
            <a:ext cx="7543800" cy="1088068"/>
          </a:xfrm>
          <a:prstGeom prst="rect">
            <a:avLst/>
          </a:prstGeom>
        </p:spPr>
        <p:txBody>
          <a:bodyPr vert="horz" lIns="68580" tIns="34290" rIns="68580" bIns="3429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GB" sz="3300" dirty="0"/>
          </a:p>
        </p:txBody>
      </p:sp>
      <p:sp>
        <p:nvSpPr>
          <p:cNvPr id="2" name="Title 1">
            <a:extLst>
              <a:ext uri="{FF2B5EF4-FFF2-40B4-BE49-F238E27FC236}">
                <a16:creationId xmlns:a16="http://schemas.microsoft.com/office/drawing/2014/main" id="{AAFA5695-31BE-B343-BA30-3FB7DF65ECFF}"/>
              </a:ext>
            </a:extLst>
          </p:cNvPr>
          <p:cNvSpPr>
            <a:spLocks noGrp="1"/>
          </p:cNvSpPr>
          <p:nvPr>
            <p:ph type="title"/>
          </p:nvPr>
        </p:nvSpPr>
        <p:spPr>
          <a:xfrm>
            <a:off x="1063625" y="285890"/>
            <a:ext cx="7165975" cy="762000"/>
          </a:xfrm>
        </p:spPr>
        <p:txBody>
          <a:bodyPr>
            <a:noAutofit/>
          </a:bodyPr>
          <a:lstStyle/>
          <a:p>
            <a:r>
              <a:rPr lang="en-GB" sz="2800" dirty="0"/>
              <a:t>RDA Interest (IG) &amp; Working Groups (WG) by Focus (2) </a:t>
            </a:r>
            <a:br>
              <a:rPr lang="en-GB" sz="2800" dirty="0"/>
            </a:br>
            <a:endParaRPr lang="en-US" sz="2800" dirty="0"/>
          </a:p>
        </p:txBody>
      </p:sp>
      <p:pic>
        <p:nvPicPr>
          <p:cNvPr id="17"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sp>
        <p:nvSpPr>
          <p:cNvPr id="14" name="Rounded Rectangle 13"/>
          <p:cNvSpPr/>
          <p:nvPr/>
        </p:nvSpPr>
        <p:spPr>
          <a:xfrm>
            <a:off x="4603541" y="945931"/>
            <a:ext cx="4522796" cy="655144"/>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Total 93 groups:  </a:t>
            </a:r>
          </a:p>
          <a:p>
            <a:pPr algn="ctr"/>
            <a:r>
              <a:rPr lang="en-GB" dirty="0"/>
              <a:t>32 Working Groups &amp; 61 Interest Groups</a:t>
            </a:r>
          </a:p>
        </p:txBody>
      </p:sp>
      <p:sp>
        <p:nvSpPr>
          <p:cNvPr id="15" name="Content Placeholder 1"/>
          <p:cNvSpPr txBox="1">
            <a:spLocks/>
          </p:cNvSpPr>
          <p:nvPr/>
        </p:nvSpPr>
        <p:spPr>
          <a:xfrm>
            <a:off x="0" y="3926302"/>
            <a:ext cx="9144000" cy="2406679"/>
          </a:xfrm>
          <a:prstGeom prst="rect">
            <a:avLst/>
          </a:prstGeom>
          <a:solidFill>
            <a:schemeClr val="accent5">
              <a:lumMod val="60000"/>
              <a:lumOff val="40000"/>
            </a:schemeClr>
          </a:solidFill>
          <a:ln w="12700">
            <a:noFill/>
          </a:ln>
          <a:effectLst>
            <a:glow rad="63500">
              <a:schemeClr val="accent3">
                <a:satMod val="175000"/>
                <a:alpha val="40000"/>
              </a:schemeClr>
            </a:glow>
          </a:effectLst>
        </p:spPr>
        <p:txBody>
          <a:bodyPr numCol="2"/>
          <a:lstStyle>
            <a:lvl1pPr eaLnBrk="0" hangingPunct="0">
              <a:defRPr sz="2800" b="1">
                <a:solidFill>
                  <a:schemeClr val="bg1"/>
                </a:solidFill>
                <a:latin typeface="Arial" pitchFamily="34" charset="0"/>
                <a:ea typeface="ＭＳ Ｐゴシック" pitchFamily="34" charset="-128"/>
              </a:defRPr>
            </a:lvl1pPr>
            <a:lvl2pPr marL="37931725" indent="-37474525" eaLnBrk="0" hangingPunct="0">
              <a:defRPr sz="2800" b="1">
                <a:solidFill>
                  <a:schemeClr val="bg1"/>
                </a:solidFill>
                <a:latin typeface="Arial" pitchFamily="34" charset="0"/>
                <a:ea typeface="ＭＳ Ｐゴシック" pitchFamily="34" charset="-128"/>
              </a:defRPr>
            </a:lvl2pPr>
            <a:lvl3pPr eaLnBrk="0" hangingPunct="0">
              <a:defRPr sz="2800" b="1">
                <a:solidFill>
                  <a:schemeClr val="bg1"/>
                </a:solidFill>
                <a:latin typeface="Arial" pitchFamily="34" charset="0"/>
                <a:ea typeface="ＭＳ Ｐゴシック" pitchFamily="34" charset="-128"/>
              </a:defRPr>
            </a:lvl3pPr>
            <a:lvl4pPr eaLnBrk="0" hangingPunct="0">
              <a:defRPr sz="2800" b="1">
                <a:solidFill>
                  <a:schemeClr val="bg1"/>
                </a:solidFill>
                <a:latin typeface="Arial" pitchFamily="34" charset="0"/>
                <a:ea typeface="ＭＳ Ｐゴシック" pitchFamily="34" charset="-128"/>
              </a:defRPr>
            </a:lvl4pPr>
            <a:lvl5pPr eaLnBrk="0" hangingPunct="0">
              <a:defRPr sz="2800" b="1">
                <a:solidFill>
                  <a:schemeClr val="bg1"/>
                </a:solidFill>
                <a:latin typeface="Arial" pitchFamily="34" charset="0"/>
                <a:ea typeface="ＭＳ Ｐゴシック" pitchFamily="34" charset="-128"/>
              </a:defRPr>
            </a:lvl5pPr>
            <a:lvl6pPr marL="457200" eaLnBrk="0" fontAlgn="base" hangingPunct="0">
              <a:spcBef>
                <a:spcPct val="0"/>
              </a:spcBef>
              <a:spcAft>
                <a:spcPct val="0"/>
              </a:spcAft>
              <a:defRPr sz="2800" b="1">
                <a:solidFill>
                  <a:schemeClr val="bg1"/>
                </a:solidFill>
                <a:latin typeface="Arial" pitchFamily="34" charset="0"/>
                <a:ea typeface="ＭＳ Ｐゴシック" pitchFamily="34" charset="-128"/>
              </a:defRPr>
            </a:lvl6pPr>
            <a:lvl7pPr marL="914400" eaLnBrk="0" fontAlgn="base" hangingPunct="0">
              <a:spcBef>
                <a:spcPct val="0"/>
              </a:spcBef>
              <a:spcAft>
                <a:spcPct val="0"/>
              </a:spcAft>
              <a:defRPr sz="2800" b="1">
                <a:solidFill>
                  <a:schemeClr val="bg1"/>
                </a:solidFill>
                <a:latin typeface="Arial" pitchFamily="34" charset="0"/>
                <a:ea typeface="ＭＳ Ｐゴシック" pitchFamily="34" charset="-128"/>
              </a:defRPr>
            </a:lvl7pPr>
            <a:lvl8pPr marL="1371600" eaLnBrk="0" fontAlgn="base" hangingPunct="0">
              <a:spcBef>
                <a:spcPct val="0"/>
              </a:spcBef>
              <a:spcAft>
                <a:spcPct val="0"/>
              </a:spcAft>
              <a:defRPr sz="2800" b="1">
                <a:solidFill>
                  <a:schemeClr val="bg1"/>
                </a:solidFill>
                <a:latin typeface="Arial" pitchFamily="34" charset="0"/>
                <a:ea typeface="ＭＳ Ｐゴシック" pitchFamily="34" charset="-128"/>
              </a:defRPr>
            </a:lvl8pPr>
            <a:lvl9pPr marL="1828800" eaLnBrk="0" fontAlgn="base" hangingPunct="0">
              <a:spcBef>
                <a:spcPct val="0"/>
              </a:spcBef>
              <a:spcAft>
                <a:spcPct val="0"/>
              </a:spcAft>
              <a:defRPr sz="2800" b="1">
                <a:solidFill>
                  <a:schemeClr val="bg1"/>
                </a:solidFill>
                <a:latin typeface="Arial" pitchFamily="34" charset="0"/>
                <a:ea typeface="ＭＳ Ｐゴシック" pitchFamily="34" charset="-128"/>
              </a:defRPr>
            </a:lvl9pPr>
          </a:lstStyle>
          <a:p>
            <a:pPr>
              <a:spcBef>
                <a:spcPts val="225"/>
              </a:spcBef>
              <a:buClr>
                <a:srgbClr val="58A618"/>
              </a:buClr>
              <a:defRPr/>
            </a:pPr>
            <a:r>
              <a:rPr lang="en-US" altLang="en-US" sz="1600" dirty="0">
                <a:solidFill>
                  <a:schemeClr val="tx1"/>
                </a:solidFill>
                <a:latin typeface="Gisha" pitchFamily="34" charset="-79"/>
                <a:cs typeface="Gisha" pitchFamily="34" charset="-79"/>
              </a:rPr>
              <a:t>Community Needs - focused</a:t>
            </a:r>
            <a:endParaRPr lang="en-US" altLang="en-US" sz="1200" dirty="0">
              <a:solidFill>
                <a:schemeClr val="tx1"/>
              </a:solidFill>
              <a:latin typeface="Gisha" pitchFamily="34" charset="-79"/>
              <a:cs typeface="Gisha" pitchFamily="34" charset="-79"/>
            </a:endParaRP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Certification and Accreditation for Data Science Training and Education WG</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RDA/CODATA Summer Schools in Data Science and Cloud Computing in the Developing World WG</a:t>
            </a:r>
          </a:p>
          <a:p>
            <a:pPr marL="171450" indent="-171450">
              <a:spcBef>
                <a:spcPts val="450"/>
              </a:spcBef>
              <a:buClr>
                <a:srgbClr val="58A618"/>
              </a:buClr>
              <a:buFont typeface="Wingdings" pitchFamily="2" charset="2"/>
              <a:buChar char="q"/>
              <a:defRPr/>
            </a:pPr>
            <a:r>
              <a:rPr lang="en-US" altLang="en-US" sz="1200" dirty="0">
                <a:solidFill>
                  <a:schemeClr val="tx1"/>
                </a:solidFill>
                <a:latin typeface="Gisha" pitchFamily="34" charset="-79"/>
                <a:cs typeface="Gisha" pitchFamily="34" charset="-79"/>
              </a:rPr>
              <a:t>Teaching TDM on Education and Skill Development WG</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CODATA/RDA Research Data Science Schools for Low and Middle Income Countries</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Archives &amp; Records Professionals for Research Data IG Data for Development IG</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Development of Cloud Computing Capacity and Education in Developing World Research IG</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Early Career and Engagement IG</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Education and Training on handling of research data IG</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Ethics and Social Aspects of Data IG</a:t>
            </a:r>
          </a:p>
          <a:p>
            <a:pPr marL="171450" indent="-171450">
              <a:spcBef>
                <a:spcPts val="450"/>
              </a:spcBef>
              <a:buClr>
                <a:srgbClr val="58A618"/>
              </a:buClr>
              <a:buFont typeface="Wingdings" pitchFamily="2" charset="2"/>
              <a:buChar char="q"/>
              <a:defRPr/>
            </a:pPr>
            <a:r>
              <a:rPr lang="de-DE" altLang="en-US" sz="1200" b="0" dirty="0">
                <a:solidFill>
                  <a:schemeClr val="tx1"/>
                </a:solidFill>
                <a:latin typeface="Gisha" pitchFamily="34" charset="-79"/>
                <a:cs typeface="Gisha" pitchFamily="34" charset="-79"/>
              </a:rPr>
              <a:t>International Indigenous Data Sovereignty IG </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Open Questionnaire for Research Data Sharing Survey IG</a:t>
            </a:r>
          </a:p>
          <a:p>
            <a:pPr marL="171450" indent="-171450">
              <a:spcBef>
                <a:spcPts val="450"/>
              </a:spcBef>
              <a:buClr>
                <a:srgbClr val="58A618"/>
              </a:buClr>
              <a:buFont typeface="Wingdings" pitchFamily="2" charset="2"/>
              <a:buChar char="q"/>
              <a:defRPr/>
            </a:pPr>
            <a:r>
              <a:rPr lang="en-US" altLang="en-US" sz="1200" b="0" dirty="0">
                <a:solidFill>
                  <a:schemeClr val="tx1"/>
                </a:solidFill>
                <a:latin typeface="Gisha" pitchFamily="34" charset="-79"/>
                <a:cs typeface="Gisha" pitchFamily="34" charset="-79"/>
              </a:rPr>
              <a:t>Data for Development IG</a:t>
            </a:r>
          </a:p>
        </p:txBody>
      </p:sp>
      <p:sp>
        <p:nvSpPr>
          <p:cNvPr id="4" name="Slide Number Placeholder 3">
            <a:extLst>
              <a:ext uri="{FF2B5EF4-FFF2-40B4-BE49-F238E27FC236}">
                <a16:creationId xmlns:a16="http://schemas.microsoft.com/office/drawing/2014/main" id="{11996B90-96B3-6042-8A9D-C53B93BE9B03}"/>
              </a:ext>
            </a:extLst>
          </p:cNvPr>
          <p:cNvSpPr>
            <a:spLocks noGrp="1"/>
          </p:cNvSpPr>
          <p:nvPr>
            <p:ph type="sldNum" sz="quarter" idx="12"/>
          </p:nvPr>
        </p:nvSpPr>
        <p:spPr/>
        <p:txBody>
          <a:bodyPr/>
          <a:lstStyle/>
          <a:p>
            <a:pPr>
              <a:defRPr/>
            </a:pPr>
            <a:fld id="{09954CA3-D4D3-9A48-835D-EE206C73C9EB}" type="slidenum">
              <a:rPr lang="en-US" smtClean="0"/>
              <a:pPr>
                <a:defRPr/>
              </a:pPr>
              <a:t>21</a:t>
            </a:fld>
            <a:endParaRPr lang="en-US" sz="600" dirty="0">
              <a:latin typeface="Times" charset="0"/>
            </a:endParaRPr>
          </a:p>
        </p:txBody>
      </p:sp>
      <p:sp>
        <p:nvSpPr>
          <p:cNvPr id="11" name="Donut 10">
            <a:extLst>
              <a:ext uri="{FF2B5EF4-FFF2-40B4-BE49-F238E27FC236}">
                <a16:creationId xmlns:a16="http://schemas.microsoft.com/office/drawing/2014/main" id="{4B199DB7-6389-F943-9176-0A3F69F3DA7F}"/>
              </a:ext>
            </a:extLst>
          </p:cNvPr>
          <p:cNvSpPr/>
          <p:nvPr/>
        </p:nvSpPr>
        <p:spPr>
          <a:xfrm>
            <a:off x="-305435" y="2699306"/>
            <a:ext cx="4608600" cy="614480"/>
          </a:xfrm>
          <a:prstGeom prst="donut">
            <a:avLst>
              <a:gd name="adj" fmla="val 84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3749072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13870" y="1449326"/>
            <a:ext cx="9143999" cy="3036829"/>
          </a:xfrm>
          <a:prstGeom prst="rect">
            <a:avLst/>
          </a:prstGeom>
          <a:solidFill>
            <a:schemeClr val="accent3">
              <a:lumMod val="60000"/>
              <a:lumOff val="40000"/>
            </a:schemeClr>
          </a:solidFill>
          <a:ln w="12700">
            <a:noFill/>
          </a:ln>
          <a:effectLst>
            <a:glow rad="63500">
              <a:schemeClr val="accent3">
                <a:satMod val="175000"/>
                <a:alpha val="40000"/>
              </a:schemeClr>
            </a:glow>
          </a:effectLst>
        </p:spPr>
        <p:txBody>
          <a:bodyPr numCol="2"/>
          <a:lstStyle>
            <a:lvl1pPr marL="342900" indent="-342900" algn="l" rtl="0" eaLnBrk="0" fontAlgn="base" hangingPunct="0">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0" fontAlgn="base" hangingPunct="0">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0" fontAlgn="base" hangingPunct="0">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a:lstStyle>
          <a:p>
            <a:pPr marL="0" indent="0">
              <a:spcBef>
                <a:spcPts val="450"/>
              </a:spcBef>
              <a:spcAft>
                <a:spcPts val="0"/>
              </a:spcAft>
              <a:buNone/>
              <a:defRPr/>
            </a:pPr>
            <a:r>
              <a:rPr lang="en-US" sz="1600" b="1" kern="0" dirty="0">
                <a:solidFill>
                  <a:schemeClr val="tx1"/>
                </a:solidFill>
                <a:latin typeface="Gisha" panose="020B0502040204020203" pitchFamily="34" charset="-79"/>
                <a:cs typeface="Gisha" panose="020B0502040204020203" pitchFamily="34" charset="-79"/>
              </a:rPr>
              <a:t>Data Stewardship and Services – focused</a:t>
            </a:r>
          </a:p>
          <a:p>
            <a:pPr>
              <a:spcBef>
                <a:spcPts val="450"/>
              </a:spcBef>
              <a:spcAft>
                <a:spcPts val="0"/>
              </a:spcAft>
              <a:buFont typeface="Wingdings" pitchFamily="2" charset="2"/>
              <a:buChar char="q"/>
              <a:defRPr/>
            </a:pPr>
            <a:r>
              <a:rPr lang="en-US" sz="1200" b="1" kern="0" dirty="0">
                <a:solidFill>
                  <a:schemeClr val="tx1"/>
                </a:solidFill>
                <a:latin typeface="Gisha" panose="020B0502040204020203" pitchFamily="34" charset="-79"/>
                <a:cs typeface="Gisha" panose="020B0502040204020203" pitchFamily="34" charset="-79"/>
              </a:rPr>
              <a:t>Brokering Framework WG</a:t>
            </a:r>
          </a:p>
          <a:p>
            <a:pPr>
              <a:spcBef>
                <a:spcPts val="450"/>
              </a:spcBef>
              <a:spcAft>
                <a:spcPts val="0"/>
              </a:spcAft>
              <a:buFont typeface="Wingdings" pitchFamily="2" charset="2"/>
              <a:buChar char="q"/>
              <a:defRPr/>
            </a:pPr>
            <a:r>
              <a:rPr lang="en-US" sz="1200" b="1" kern="0" dirty="0">
                <a:solidFill>
                  <a:schemeClr val="tx1"/>
                </a:solidFill>
                <a:latin typeface="Gisha" panose="020B0502040204020203" pitchFamily="34" charset="-79"/>
                <a:cs typeface="Gisha" panose="020B0502040204020203" pitchFamily="34" charset="-79"/>
              </a:rPr>
              <a:t>DMP Common Standards WG</a:t>
            </a:r>
          </a:p>
          <a:p>
            <a:pPr>
              <a:spcBef>
                <a:spcPts val="450"/>
              </a:spcBef>
              <a:spcAft>
                <a:spcPts val="0"/>
              </a:spcAft>
              <a:buFont typeface="Wingdings" pitchFamily="2" charset="2"/>
              <a:buChar char="q"/>
              <a:defRPr/>
            </a:pPr>
            <a:r>
              <a:rPr lang="en-US" sz="1200" b="1" kern="0" dirty="0">
                <a:solidFill>
                  <a:schemeClr val="tx1"/>
                </a:solidFill>
                <a:latin typeface="Gisha" panose="020B0502040204020203" pitchFamily="34" charset="-79"/>
                <a:cs typeface="Gisha" panose="020B0502040204020203" pitchFamily="34" charset="-79"/>
              </a:rPr>
              <a:t>Exposing Data Management Plans WG</a:t>
            </a:r>
          </a:p>
          <a:p>
            <a:pPr>
              <a:spcBef>
                <a:spcPts val="450"/>
              </a:spcBef>
              <a:spcAft>
                <a:spcPts val="0"/>
              </a:spcAft>
              <a:buFont typeface="Wingdings" pitchFamily="2" charset="2"/>
              <a:buChar char="q"/>
              <a:defRPr/>
            </a:pPr>
            <a:r>
              <a:rPr lang="en-US" sz="1200" b="1" kern="0" dirty="0">
                <a:solidFill>
                  <a:schemeClr val="tx1"/>
                </a:solidFill>
                <a:latin typeface="Gisha" panose="020B0502040204020203" pitchFamily="34" charset="-79"/>
                <a:cs typeface="Gisha" panose="020B0502040204020203" pitchFamily="34" charset="-79"/>
              </a:rPr>
              <a:t>RDA / WDS Publishing Data Workflows WG</a:t>
            </a:r>
          </a:p>
          <a:p>
            <a:pPr>
              <a:spcBef>
                <a:spcPts val="450"/>
              </a:spcBef>
              <a:spcAft>
                <a:spcPts val="0"/>
              </a:spcAft>
              <a:buFont typeface="Wingdings" pitchFamily="2" charset="2"/>
              <a:buChar char="q"/>
              <a:defRPr/>
            </a:pPr>
            <a:r>
              <a:rPr lang="en-US" sz="1200" b="1" kern="0" dirty="0">
                <a:solidFill>
                  <a:schemeClr val="tx1"/>
                </a:solidFill>
                <a:latin typeface="Gisha" panose="020B0502040204020203" pitchFamily="34" charset="-79"/>
                <a:cs typeface="Gisha" panose="020B0502040204020203" pitchFamily="34" charset="-79"/>
              </a:rPr>
              <a:t>WDS/RDA Assessment of Data Fitness for Use WG</a:t>
            </a:r>
          </a:p>
          <a:p>
            <a:pPr>
              <a:spcBef>
                <a:spcPts val="450"/>
              </a:spcBef>
              <a:spcAft>
                <a:spcPts val="0"/>
              </a:spcAft>
              <a:buFont typeface="Wingdings" pitchFamily="2" charset="2"/>
              <a:buChar char="q"/>
              <a:defRPr/>
            </a:pPr>
            <a:r>
              <a:rPr lang="en-US" sz="1200" b="1" kern="0" dirty="0">
                <a:solidFill>
                  <a:schemeClr val="tx1"/>
                </a:solidFill>
                <a:latin typeface="Gisha" panose="020B0502040204020203" pitchFamily="34" charset="-79"/>
                <a:cs typeface="Gisha" panose="020B0502040204020203" pitchFamily="34" charset="-79"/>
              </a:rPr>
              <a:t>Data Versioning WG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Active Data Management Plans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Data in Context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Data Rescue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Domain Repositories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Virtual Research Environments IG </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Libraries for Research Data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Long tail of research data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Physical Samples and Collections in the Research Data Ecosystem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Preservation e-Infrastructure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Preservation Tools, Techniques, and Policies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RDA/WDS Certification of Digital Repositories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RDA/WDS Publishing Data Cost Recovery for Data </a:t>
            </a:r>
            <a:r>
              <a:rPr lang="en-GB" sz="1200" kern="0" dirty="0">
                <a:solidFill>
                  <a:schemeClr val="tx1"/>
                </a:solidFill>
                <a:latin typeface="Gisha" panose="020B0502040204020203" pitchFamily="34" charset="-79"/>
                <a:cs typeface="Gisha" panose="020B0502040204020203" pitchFamily="34" charset="-79"/>
              </a:rPr>
              <a:t>Centres</a:t>
            </a:r>
            <a:r>
              <a:rPr lang="en-US" sz="1200" kern="0" dirty="0">
                <a:solidFill>
                  <a:schemeClr val="tx1"/>
                </a:solidFill>
                <a:latin typeface="Gisha" panose="020B0502040204020203" pitchFamily="34" charset="-79"/>
                <a:cs typeface="Gisha" panose="020B0502040204020203" pitchFamily="34" charset="-79"/>
              </a:rPr>
              <a:t>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Repository Platforms for Research Data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Research Data Architectures in Research Institutions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Research Data Provenance IG</a:t>
            </a:r>
          </a:p>
          <a:p>
            <a:pPr>
              <a:spcBef>
                <a:spcPts val="450"/>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Data policy </a:t>
            </a:r>
            <a:r>
              <a:rPr lang="en-US" sz="1200" kern="0" dirty="0" err="1">
                <a:solidFill>
                  <a:schemeClr val="tx1"/>
                </a:solidFill>
                <a:latin typeface="Gisha" panose="020B0502040204020203" pitchFamily="34" charset="-79"/>
                <a:cs typeface="Gisha" panose="020B0502040204020203" pitchFamily="34" charset="-79"/>
              </a:rPr>
              <a:t>standardisation</a:t>
            </a:r>
            <a:r>
              <a:rPr lang="en-US" sz="1200" kern="0" dirty="0">
                <a:solidFill>
                  <a:schemeClr val="tx1"/>
                </a:solidFill>
                <a:latin typeface="Gisha" panose="020B0502040204020203" pitchFamily="34" charset="-79"/>
                <a:cs typeface="Gisha" panose="020B0502040204020203" pitchFamily="34" charset="-79"/>
              </a:rPr>
              <a:t> and implementation IG</a:t>
            </a:r>
          </a:p>
          <a:p>
            <a:pPr marL="0" indent="0">
              <a:spcBef>
                <a:spcPts val="450"/>
              </a:spcBef>
              <a:spcAft>
                <a:spcPts val="0"/>
              </a:spcAft>
              <a:buNone/>
              <a:defRPr/>
            </a:pPr>
            <a:endParaRPr lang="en-US" sz="1200" kern="0" dirty="0">
              <a:solidFill>
                <a:schemeClr val="tx1"/>
              </a:solidFill>
              <a:latin typeface="Gisha" panose="020B0502040204020203" pitchFamily="34" charset="-79"/>
              <a:cs typeface="Gisha" panose="020B0502040204020203" pitchFamily="34" charset="-79"/>
            </a:endParaRPr>
          </a:p>
        </p:txBody>
      </p:sp>
      <p:sp>
        <p:nvSpPr>
          <p:cNvPr id="5" name="Content Placeholder 1"/>
          <p:cNvSpPr txBox="1">
            <a:spLocks/>
          </p:cNvSpPr>
          <p:nvPr/>
        </p:nvSpPr>
        <p:spPr>
          <a:xfrm>
            <a:off x="1" y="4556234"/>
            <a:ext cx="9199160" cy="1885931"/>
          </a:xfrm>
          <a:prstGeom prst="rect">
            <a:avLst/>
          </a:prstGeom>
          <a:solidFill>
            <a:schemeClr val="accent4">
              <a:lumMod val="60000"/>
              <a:lumOff val="40000"/>
            </a:schemeClr>
          </a:solidFill>
          <a:ln w="12700">
            <a:noFill/>
          </a:ln>
          <a:effectLst>
            <a:glow rad="63500">
              <a:schemeClr val="accent3">
                <a:satMod val="175000"/>
                <a:alpha val="40000"/>
              </a:schemeClr>
            </a:glow>
          </a:effectLst>
        </p:spPr>
        <p:txBody>
          <a:bodyPr numCol="2"/>
          <a:lstStyle>
            <a:lvl1pPr marL="342900" indent="-342900" algn="l" rtl="0" eaLnBrk="0" fontAlgn="base" hangingPunct="0">
              <a:spcBef>
                <a:spcPct val="20000"/>
              </a:spcBef>
              <a:spcAft>
                <a:spcPct val="0"/>
              </a:spcAft>
              <a:buClr>
                <a:srgbClr val="58A618"/>
              </a:buClr>
              <a:buFont typeface="Wingdings" charset="2"/>
              <a:buChar char="§"/>
              <a:defRPr sz="2400">
                <a:solidFill>
                  <a:schemeClr val="accent4">
                    <a:lumMod val="90000"/>
                    <a:lumOff val="10000"/>
                  </a:schemeClr>
                </a:solidFill>
                <a:latin typeface="Arial"/>
                <a:ea typeface="ＭＳ Ｐゴシック" charset="0"/>
                <a:cs typeface="Arial"/>
              </a:defRPr>
            </a:lvl1pPr>
            <a:lvl2pPr marL="742950" indent="-285750" algn="l" rtl="0" eaLnBrk="0" fontAlgn="base" hangingPunct="0">
              <a:spcBef>
                <a:spcPct val="20000"/>
              </a:spcBef>
              <a:spcAft>
                <a:spcPct val="0"/>
              </a:spcAft>
              <a:buClr>
                <a:srgbClr val="703D29"/>
              </a:buClr>
              <a:buFont typeface="Wingdings" charset="2"/>
              <a:buChar char="§"/>
              <a:defRPr sz="1800">
                <a:solidFill>
                  <a:schemeClr val="accent4">
                    <a:lumMod val="90000"/>
                    <a:lumOff val="10000"/>
                  </a:schemeClr>
                </a:solidFill>
                <a:latin typeface="+mj-lt"/>
                <a:ea typeface="ＭＳ Ｐゴシック" charset="0"/>
                <a:cs typeface="Trebuchet MS"/>
              </a:defRPr>
            </a:lvl2pPr>
            <a:lvl3pPr marL="1143000" indent="-228600" algn="l" rtl="0" eaLnBrk="0" fontAlgn="base" hangingPunct="0">
              <a:spcBef>
                <a:spcPct val="20000"/>
              </a:spcBef>
              <a:spcAft>
                <a:spcPct val="0"/>
              </a:spcAft>
              <a:buClr>
                <a:srgbClr val="E4D700"/>
              </a:buClr>
              <a:buFont typeface="Wingdings" charset="2"/>
              <a:buChar char="§"/>
              <a:defRPr sz="1600">
                <a:solidFill>
                  <a:schemeClr val="accent4">
                    <a:lumMod val="90000"/>
                    <a:lumOff val="10000"/>
                  </a:schemeClr>
                </a:solidFill>
                <a:latin typeface=""/>
                <a:ea typeface="ＭＳ Ｐゴシック" charset="0"/>
                <a:cs typeface="Trebuchet MS"/>
              </a:defRPr>
            </a:lvl3pPr>
            <a:lvl4pPr marL="16002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4pPr>
            <a:lvl5pPr marL="2057400" indent="-228600" algn="l" rtl="0" eaLnBrk="0" fontAlgn="base" hangingPunct="0">
              <a:spcBef>
                <a:spcPct val="20000"/>
              </a:spcBef>
              <a:spcAft>
                <a:spcPct val="0"/>
              </a:spcAft>
              <a:buClr>
                <a:schemeClr val="accent5"/>
              </a:buClr>
              <a:buFont typeface="Wingdings" charset="2"/>
              <a:buChar char="§"/>
              <a:defRPr sz="1600">
                <a:solidFill>
                  <a:schemeClr val="accent4">
                    <a:lumMod val="90000"/>
                    <a:lumOff val="10000"/>
                  </a:schemeClr>
                </a:solidFill>
                <a:latin typeface=""/>
                <a:ea typeface="ＭＳ Ｐゴシック" charset="0"/>
                <a:cs typeface="Trebuchet M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a:lstStyle>
          <a:p>
            <a:pPr marL="0" indent="0">
              <a:spcBef>
                <a:spcPts val="225"/>
              </a:spcBef>
              <a:spcAft>
                <a:spcPts val="0"/>
              </a:spcAft>
              <a:buNone/>
              <a:defRPr/>
            </a:pPr>
            <a:r>
              <a:rPr lang="en-US" sz="1600" b="1" kern="0" dirty="0">
                <a:solidFill>
                  <a:schemeClr val="tx1"/>
                </a:solidFill>
                <a:latin typeface="Gisha" panose="020B0502040204020203" pitchFamily="34" charset="-79"/>
                <a:cs typeface="Gisha" panose="020B0502040204020203" pitchFamily="34" charset="-79"/>
              </a:rPr>
              <a:t>Base Infrastructure – focused</a:t>
            </a:r>
          </a:p>
          <a:p>
            <a:pPr>
              <a:spcBef>
                <a:spcPts val="225"/>
              </a:spcBef>
              <a:spcAft>
                <a:spcPts val="0"/>
              </a:spcAft>
              <a:buFont typeface="Wingdings" pitchFamily="2" charset="2"/>
              <a:buChar char="q"/>
              <a:defRPr/>
            </a:pPr>
            <a:r>
              <a:rPr lang="en-US" sz="1200" b="1" kern="0" dirty="0">
                <a:solidFill>
                  <a:schemeClr val="tx1"/>
                </a:solidFill>
                <a:latin typeface="Gisha" panose="020B0502040204020203" pitchFamily="34" charset="-79"/>
                <a:cs typeface="Gisha" panose="020B0502040204020203" pitchFamily="34" charset="-79"/>
              </a:rPr>
              <a:t>Array Database Assessment WG</a:t>
            </a:r>
          </a:p>
          <a:p>
            <a:pPr>
              <a:spcBef>
                <a:spcPts val="225"/>
              </a:spcBef>
              <a:spcAft>
                <a:spcPts val="0"/>
              </a:spcAft>
              <a:buFont typeface="Wingdings" pitchFamily="2" charset="2"/>
              <a:buChar char="q"/>
              <a:defRPr/>
            </a:pPr>
            <a:r>
              <a:rPr lang="en-US" sz="1200" b="1" kern="0" dirty="0">
                <a:solidFill>
                  <a:schemeClr val="tx1"/>
                </a:solidFill>
                <a:latin typeface="Gisha" panose="020B0502040204020203" pitchFamily="34" charset="-79"/>
                <a:cs typeface="Gisha" panose="020B0502040204020203" pitchFamily="34" charset="-79"/>
              </a:rPr>
              <a:t>Data Type Registries WG</a:t>
            </a:r>
          </a:p>
          <a:p>
            <a:pPr>
              <a:spcBef>
                <a:spcPts val="225"/>
              </a:spcBef>
              <a:spcAft>
                <a:spcPts val="0"/>
              </a:spcAft>
              <a:buFont typeface="Wingdings" pitchFamily="2" charset="2"/>
              <a:buChar char="q"/>
              <a:defRPr/>
            </a:pPr>
            <a:r>
              <a:rPr lang="en-US" sz="1200" b="1" kern="0" dirty="0">
                <a:solidFill>
                  <a:schemeClr val="tx1"/>
                </a:solidFill>
                <a:latin typeface="Gisha" panose="020B0502040204020203" pitchFamily="34" charset="-79"/>
                <a:cs typeface="Gisha" panose="020B0502040204020203" pitchFamily="34" charset="-79"/>
              </a:rPr>
              <a:t>Metadata Standards Catalog WG</a:t>
            </a:r>
          </a:p>
          <a:p>
            <a:pPr>
              <a:spcBef>
                <a:spcPts val="225"/>
              </a:spcBef>
              <a:spcAft>
                <a:spcPts val="0"/>
              </a:spcAft>
              <a:buFont typeface="Wingdings" pitchFamily="2" charset="2"/>
              <a:buChar char="q"/>
              <a:defRPr/>
            </a:pPr>
            <a:r>
              <a:rPr lang="en-US" sz="1200" b="1" kern="0" dirty="0">
                <a:solidFill>
                  <a:schemeClr val="tx1"/>
                </a:solidFill>
                <a:latin typeface="Gisha" panose="020B0502040204020203" pitchFamily="34" charset="-79"/>
                <a:cs typeface="Gisha" panose="020B0502040204020203" pitchFamily="34" charset="-79"/>
              </a:rPr>
              <a:t>PID Kernel Information WG</a:t>
            </a:r>
          </a:p>
          <a:p>
            <a:pPr>
              <a:spcBef>
                <a:spcPts val="225"/>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Data Fabric IG</a:t>
            </a:r>
          </a:p>
          <a:p>
            <a:pPr>
              <a:spcBef>
                <a:spcPts val="225"/>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Data Foundations and Terminology IG</a:t>
            </a:r>
          </a:p>
          <a:p>
            <a:pPr>
              <a:spcBef>
                <a:spcPts val="225"/>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Disciplinary Interoperability Framework IG</a:t>
            </a:r>
          </a:p>
          <a:p>
            <a:pPr>
              <a:spcBef>
                <a:spcPts val="225"/>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Big Data IG</a:t>
            </a:r>
          </a:p>
          <a:p>
            <a:pPr>
              <a:spcBef>
                <a:spcPts val="225"/>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Brokering IG</a:t>
            </a:r>
          </a:p>
          <a:p>
            <a:pPr>
              <a:spcBef>
                <a:spcPts val="225"/>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Metadata IG</a:t>
            </a:r>
          </a:p>
          <a:p>
            <a:pPr>
              <a:spcBef>
                <a:spcPts val="225"/>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PID IG</a:t>
            </a:r>
          </a:p>
          <a:p>
            <a:pPr>
              <a:spcBef>
                <a:spcPts val="225"/>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Software Source Code IG</a:t>
            </a:r>
          </a:p>
          <a:p>
            <a:pPr>
              <a:spcBef>
                <a:spcPts val="225"/>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Vocabulary Services IG</a:t>
            </a:r>
          </a:p>
          <a:p>
            <a:pPr>
              <a:spcBef>
                <a:spcPts val="225"/>
              </a:spcBef>
              <a:spcAft>
                <a:spcPts val="0"/>
              </a:spcAft>
              <a:buFont typeface="Wingdings" pitchFamily="2" charset="2"/>
              <a:buChar char="q"/>
              <a:defRPr/>
            </a:pPr>
            <a:r>
              <a:rPr lang="en-US" sz="1200" kern="0" dirty="0">
                <a:solidFill>
                  <a:schemeClr val="tx1"/>
                </a:solidFill>
                <a:latin typeface="Gisha" panose="020B0502040204020203" pitchFamily="34" charset="-79"/>
                <a:cs typeface="Gisha" panose="020B0502040204020203" pitchFamily="34" charset="-79"/>
              </a:rPr>
              <a:t>Federated Identity Management IG</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90" y="92988"/>
            <a:ext cx="1177241" cy="769296"/>
          </a:xfrm>
          <a:prstGeom prst="rect">
            <a:avLst/>
          </a:prstGeom>
        </p:spPr>
      </p:pic>
      <p:sp>
        <p:nvSpPr>
          <p:cNvPr id="12" name="Title 1"/>
          <p:cNvSpPr txBox="1">
            <a:spLocks/>
          </p:cNvSpPr>
          <p:nvPr/>
        </p:nvSpPr>
        <p:spPr>
          <a:xfrm>
            <a:off x="1602924" y="0"/>
            <a:ext cx="7543800" cy="1088068"/>
          </a:xfrm>
          <a:prstGeom prst="rect">
            <a:avLst/>
          </a:prstGeom>
        </p:spPr>
        <p:txBody>
          <a:bodyPr vert="horz" lIns="68580" tIns="34290" rIns="68580" bIns="3429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GB" sz="3300" dirty="0"/>
          </a:p>
        </p:txBody>
      </p:sp>
      <p:sp>
        <p:nvSpPr>
          <p:cNvPr id="2" name="Title 1">
            <a:extLst>
              <a:ext uri="{FF2B5EF4-FFF2-40B4-BE49-F238E27FC236}">
                <a16:creationId xmlns:a16="http://schemas.microsoft.com/office/drawing/2014/main" id="{5D282792-074D-2544-B18A-A1F4C7101B9F}"/>
              </a:ext>
            </a:extLst>
          </p:cNvPr>
          <p:cNvSpPr>
            <a:spLocks noGrp="1"/>
          </p:cNvSpPr>
          <p:nvPr>
            <p:ph type="title"/>
          </p:nvPr>
        </p:nvSpPr>
        <p:spPr>
          <a:xfrm>
            <a:off x="1063625" y="241385"/>
            <a:ext cx="7165975" cy="762000"/>
          </a:xfrm>
        </p:spPr>
        <p:txBody>
          <a:bodyPr>
            <a:noAutofit/>
          </a:bodyPr>
          <a:lstStyle/>
          <a:p>
            <a:r>
              <a:rPr lang="en-GB" sz="2800" dirty="0"/>
              <a:t>RDA Interest (IG) &amp; Working Groups (WG) by Focus (3) </a:t>
            </a:r>
            <a:br>
              <a:rPr lang="en-GB" sz="2800" dirty="0"/>
            </a:br>
            <a:endParaRPr lang="en-US" sz="2800" dirty="0"/>
          </a:p>
        </p:txBody>
      </p:sp>
      <p:pic>
        <p:nvPicPr>
          <p:cNvPr id="17"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sp>
        <p:nvSpPr>
          <p:cNvPr id="14" name="Rounded Rectangle 13"/>
          <p:cNvSpPr/>
          <p:nvPr/>
        </p:nvSpPr>
        <p:spPr>
          <a:xfrm>
            <a:off x="4603541" y="740973"/>
            <a:ext cx="4522796" cy="655144"/>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Total 93 groups:  </a:t>
            </a:r>
          </a:p>
          <a:p>
            <a:pPr algn="ctr"/>
            <a:r>
              <a:rPr lang="en-GB" dirty="0"/>
              <a:t>32 Working Groups &amp; 61 Interest Groups</a:t>
            </a:r>
          </a:p>
        </p:txBody>
      </p:sp>
      <p:sp>
        <p:nvSpPr>
          <p:cNvPr id="6" name="Slide Number Placeholder 5">
            <a:extLst>
              <a:ext uri="{FF2B5EF4-FFF2-40B4-BE49-F238E27FC236}">
                <a16:creationId xmlns:a16="http://schemas.microsoft.com/office/drawing/2014/main" id="{3E7FED5E-B998-4541-B2FD-8FC88838B88D}"/>
              </a:ext>
            </a:extLst>
          </p:cNvPr>
          <p:cNvSpPr>
            <a:spLocks noGrp="1"/>
          </p:cNvSpPr>
          <p:nvPr>
            <p:ph type="sldNum" sz="quarter" idx="12"/>
          </p:nvPr>
        </p:nvSpPr>
        <p:spPr/>
        <p:txBody>
          <a:bodyPr/>
          <a:lstStyle/>
          <a:p>
            <a:pPr>
              <a:defRPr/>
            </a:pPr>
            <a:fld id="{09954CA3-D4D3-9A48-835D-EE206C73C9EB}" type="slidenum">
              <a:rPr lang="en-US" smtClean="0"/>
              <a:pPr>
                <a:defRPr/>
              </a:pPr>
              <a:t>22</a:t>
            </a:fld>
            <a:endParaRPr lang="en-US" sz="600" dirty="0">
              <a:latin typeface="Times" charset="0"/>
            </a:endParaRPr>
          </a:p>
        </p:txBody>
      </p:sp>
    </p:spTree>
    <p:extLst>
      <p:ext uri="{BB962C8B-B14F-4D97-AF65-F5344CB8AC3E}">
        <p14:creationId xmlns:p14="http://schemas.microsoft.com/office/powerpoint/2010/main" val="162697800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BF01E1-524D-A641-B4E2-6C19F5A3D0F4}"/>
              </a:ext>
            </a:extLst>
          </p:cNvPr>
          <p:cNvSpPr>
            <a:spLocks noGrp="1"/>
          </p:cNvSpPr>
          <p:nvPr>
            <p:ph type="sldNum" sz="quarter" idx="12"/>
          </p:nvPr>
        </p:nvSpPr>
        <p:spPr/>
        <p:txBody>
          <a:bodyPr/>
          <a:lstStyle/>
          <a:p>
            <a:pPr>
              <a:defRPr/>
            </a:pPr>
            <a:fld id="{09954CA3-D4D3-9A48-835D-EE206C73C9EB}" type="slidenum">
              <a:rPr lang="en-US" smtClean="0"/>
              <a:pPr>
                <a:defRPr/>
              </a:pPr>
              <a:t>23</a:t>
            </a:fld>
            <a:endParaRPr lang="en-US" sz="600" dirty="0">
              <a:latin typeface="Times" charset="0"/>
            </a:endParaRPr>
          </a:p>
        </p:txBody>
      </p:sp>
      <p:pic>
        <p:nvPicPr>
          <p:cNvPr id="8" name="Picture 7">
            <a:extLst>
              <a:ext uri="{FF2B5EF4-FFF2-40B4-BE49-F238E27FC236}">
                <a16:creationId xmlns:a16="http://schemas.microsoft.com/office/drawing/2014/main" id="{3B2D16FB-8045-6146-A12E-C67E99A6B0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7330"/>
            <a:ext cx="9144000" cy="5486400"/>
          </a:xfrm>
          <a:prstGeom prst="rect">
            <a:avLst/>
          </a:prstGeom>
        </p:spPr>
      </p:pic>
    </p:spTree>
    <p:extLst>
      <p:ext uri="{BB962C8B-B14F-4D97-AF65-F5344CB8AC3E}">
        <p14:creationId xmlns:p14="http://schemas.microsoft.com/office/powerpoint/2010/main" val="308984113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2AFD15-91EC-5048-BA98-196412FD1316}"/>
              </a:ext>
            </a:extLst>
          </p:cNvPr>
          <p:cNvSpPr>
            <a:spLocks noGrp="1"/>
          </p:cNvSpPr>
          <p:nvPr>
            <p:ph type="title"/>
          </p:nvPr>
        </p:nvSpPr>
        <p:spPr/>
        <p:txBody>
          <a:bodyPr>
            <a:normAutofit fontScale="90000"/>
          </a:bodyPr>
          <a:lstStyle/>
          <a:p>
            <a:r>
              <a:rPr lang="en-GB" dirty="0"/>
              <a:t>RDA Recommendations &amp; Outputs</a:t>
            </a:r>
            <a:endParaRPr lang="en-US" dirty="0"/>
          </a:p>
        </p:txBody>
      </p:sp>
      <p:sp>
        <p:nvSpPr>
          <p:cNvPr id="2" name="Content Placeholder 1"/>
          <p:cNvSpPr>
            <a:spLocks noGrp="1"/>
          </p:cNvSpPr>
          <p:nvPr>
            <p:ph sz="quarter" idx="11"/>
          </p:nvPr>
        </p:nvSpPr>
        <p:spPr>
          <a:xfrm>
            <a:off x="1864790" y="1086295"/>
            <a:ext cx="7239000" cy="4876800"/>
          </a:xfrm>
          <a:solidFill>
            <a:schemeClr val="accent1">
              <a:lumMod val="60000"/>
              <a:lumOff val="40000"/>
            </a:schemeClr>
          </a:solidFill>
        </p:spPr>
        <p:txBody>
          <a:bodyPr>
            <a:normAutofit fontScale="70000" lnSpcReduction="20000"/>
          </a:bodyPr>
          <a:lstStyle/>
          <a:p>
            <a:pPr>
              <a:defRPr/>
            </a:pPr>
            <a:r>
              <a:rPr lang="en-GB" b="1" dirty="0"/>
              <a:t>THE RDA OUTCOMES LEGEND</a:t>
            </a:r>
          </a:p>
          <a:p>
            <a:pPr>
              <a:defRPr/>
            </a:pPr>
            <a:r>
              <a:rPr lang="en-GB" b="1" dirty="0"/>
              <a:t>Recommendations: </a:t>
            </a:r>
            <a:r>
              <a:rPr lang="en-GB" dirty="0"/>
              <a:t>are the flagship outputs of RDA. They are RDA’s equivalent of the “specifications” or “standards” that other organisations create and endorse. The process for creating and endorsing these is already defined.</a:t>
            </a:r>
          </a:p>
          <a:p>
            <a:pPr>
              <a:defRPr/>
            </a:pPr>
            <a:r>
              <a:rPr lang="en-GB" b="1" dirty="0"/>
              <a:t>Supporting Outputs: </a:t>
            </a:r>
            <a:r>
              <a:rPr lang="en-GB" dirty="0"/>
              <a:t>are the outputs of RDA WGs and IGs that are fruit of RDA work, but are not necessarily adoptable bridges. “Upon request”, these sort of outputs go through a community comment period and if no major objections or gaps are identified they get the RDA Brand.</a:t>
            </a:r>
          </a:p>
          <a:p>
            <a:pPr>
              <a:defRPr/>
            </a:pPr>
            <a:r>
              <a:rPr lang="en-GB" b="1" dirty="0"/>
              <a:t>Other Outputs: </a:t>
            </a:r>
            <a:r>
              <a:rPr lang="en-GB" dirty="0"/>
              <a:t>include workshop reports, published articles, survey results, etc. Anything a WG or IG wants to register and report. Upon request, these are published and discoverable on the RDA website but have no level of endorsement.</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79" y="90125"/>
            <a:ext cx="1177241" cy="769296"/>
          </a:xfrm>
          <a:prstGeom prst="rect">
            <a:avLst/>
          </a:prstGeom>
        </p:spPr>
      </p:pic>
      <p:pic>
        <p:nvPicPr>
          <p:cNvPr id="14"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0990" y="2403231"/>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a:extLst>
              <a:ext uri="{FF2B5EF4-FFF2-40B4-BE49-F238E27FC236}">
                <a16:creationId xmlns:a16="http://schemas.microsoft.com/office/drawing/2014/main" id="{C56C69BF-1FF5-0E4A-B68E-4B3816573D1A}"/>
              </a:ext>
            </a:extLst>
          </p:cNvPr>
          <p:cNvSpPr>
            <a:spLocks noGrp="1"/>
          </p:cNvSpPr>
          <p:nvPr>
            <p:ph type="sldNum" sz="quarter" idx="12"/>
          </p:nvPr>
        </p:nvSpPr>
        <p:spPr/>
        <p:txBody>
          <a:bodyPr/>
          <a:lstStyle/>
          <a:p>
            <a:pPr>
              <a:defRPr/>
            </a:pPr>
            <a:fld id="{09954CA3-D4D3-9A48-835D-EE206C73C9EB}" type="slidenum">
              <a:rPr lang="en-US" smtClean="0"/>
              <a:pPr>
                <a:defRPr/>
              </a:pPr>
              <a:t>24</a:t>
            </a:fld>
            <a:endParaRPr lang="en-US" sz="600" dirty="0">
              <a:latin typeface="Times" charset="0"/>
            </a:endParaRPr>
          </a:p>
        </p:txBody>
      </p:sp>
    </p:spTree>
    <p:extLst>
      <p:ext uri="{BB962C8B-B14F-4D97-AF65-F5344CB8AC3E}">
        <p14:creationId xmlns:p14="http://schemas.microsoft.com/office/powerpoint/2010/main" val="210501157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3600" dirty="0"/>
              <a:t>RDA Recommendations &amp; Outputs</a:t>
            </a:r>
          </a:p>
        </p:txBody>
      </p:sp>
      <p:sp>
        <p:nvSpPr>
          <p:cNvPr id="2" name="Content Placeholder 1"/>
          <p:cNvSpPr>
            <a:spLocks noGrp="1"/>
          </p:cNvSpPr>
          <p:nvPr>
            <p:ph sz="quarter" idx="11"/>
          </p:nvPr>
        </p:nvSpPr>
        <p:spPr>
          <a:xfrm>
            <a:off x="2690155" y="1009485"/>
            <a:ext cx="6355685" cy="4876800"/>
          </a:xfrm>
        </p:spPr>
        <p:txBody>
          <a:bodyPr>
            <a:normAutofit fontScale="55000" lnSpcReduction="20000"/>
          </a:bodyPr>
          <a:lstStyle/>
          <a:p>
            <a:pPr>
              <a:defRPr/>
            </a:pPr>
            <a:r>
              <a:rPr lang="en-GB" b="1" dirty="0"/>
              <a:t>Data Foundation &amp; Terminology Recommendations</a:t>
            </a:r>
            <a:r>
              <a:rPr lang="en-GB" dirty="0"/>
              <a:t>: a model for data in the registered domain.</a:t>
            </a:r>
          </a:p>
          <a:p>
            <a:pPr>
              <a:defRPr/>
            </a:pPr>
            <a:r>
              <a:rPr lang="en-GB" b="1" dirty="0"/>
              <a:t>PID Information Types Recommendations</a:t>
            </a:r>
            <a:r>
              <a:rPr lang="en-GB" dirty="0"/>
              <a:t>: a common protocol for providers and users of persistent ID services worldwide.</a:t>
            </a:r>
          </a:p>
          <a:p>
            <a:pPr>
              <a:defRPr/>
            </a:pPr>
            <a:r>
              <a:rPr lang="en-GB" b="1" dirty="0"/>
              <a:t>Data Type Registries Recommendations</a:t>
            </a:r>
            <a:r>
              <a:rPr lang="en-GB" dirty="0"/>
              <a:t>: allowing humans and machines to act on unknown, but registered, data types.</a:t>
            </a:r>
          </a:p>
          <a:p>
            <a:pPr>
              <a:defRPr/>
            </a:pPr>
            <a:r>
              <a:rPr lang="en-GB" b="1" dirty="0"/>
              <a:t>Practical Policy Recommendations</a:t>
            </a:r>
            <a:r>
              <a:rPr lang="en-GB" dirty="0"/>
              <a:t>: defining best practices of how to deal with data automatically and in a documented way with computer actionable policy.</a:t>
            </a:r>
          </a:p>
          <a:p>
            <a:pPr>
              <a:defRPr/>
            </a:pPr>
            <a:r>
              <a:rPr lang="en-GB" b="1" dirty="0"/>
              <a:t>Metadata Standards Directory Recommendations</a:t>
            </a:r>
            <a:r>
              <a:rPr lang="en-GB" dirty="0"/>
              <a:t>: Community curated standards catalogue for metadata interoperability</a:t>
            </a:r>
          </a:p>
          <a:p>
            <a:pPr>
              <a:defRPr/>
            </a:pPr>
            <a:r>
              <a:rPr lang="en-GB" b="1" dirty="0"/>
              <a:t>Research Data Collections Recommendations: </a:t>
            </a:r>
            <a:r>
              <a:rPr lang="it-IT" b="1" dirty="0"/>
              <a:t>A</a:t>
            </a:r>
            <a:r>
              <a:rPr lang="it-IT" dirty="0"/>
              <a:t> </a:t>
            </a:r>
            <a:r>
              <a:rPr lang="it-IT" dirty="0" err="1"/>
              <a:t>comprehensive</a:t>
            </a:r>
            <a:r>
              <a:rPr lang="it-IT" dirty="0"/>
              <a:t> model for </a:t>
            </a:r>
            <a:r>
              <a:rPr lang="it-IT" dirty="0" err="1"/>
              <a:t>actionable</a:t>
            </a:r>
            <a:r>
              <a:rPr lang="it-IT" dirty="0"/>
              <a:t> </a:t>
            </a:r>
            <a:r>
              <a:rPr lang="it-IT" dirty="0" err="1"/>
              <a:t>collections</a:t>
            </a:r>
            <a:r>
              <a:rPr lang="it-IT" dirty="0"/>
              <a:t> and a </a:t>
            </a:r>
            <a:r>
              <a:rPr lang="it-IT" dirty="0" err="1"/>
              <a:t>technical</a:t>
            </a:r>
            <a:r>
              <a:rPr lang="it-IT" dirty="0"/>
              <a:t> </a:t>
            </a:r>
            <a:r>
              <a:rPr lang="it-IT" dirty="0" err="1"/>
              <a:t>interface</a:t>
            </a:r>
            <a:r>
              <a:rPr lang="it-IT" dirty="0"/>
              <a:t> </a:t>
            </a:r>
            <a:r>
              <a:rPr lang="it-IT" dirty="0" err="1"/>
              <a:t>specification</a:t>
            </a:r>
            <a:r>
              <a:rPr lang="it-IT" dirty="0"/>
              <a:t> to </a:t>
            </a:r>
            <a:r>
              <a:rPr lang="it-IT" dirty="0" err="1"/>
              <a:t>enable</a:t>
            </a:r>
            <a:r>
              <a:rPr lang="it-IT" dirty="0"/>
              <a:t> </a:t>
            </a:r>
            <a:r>
              <a:rPr lang="it-IT" dirty="0" err="1"/>
              <a:t>client-server</a:t>
            </a:r>
            <a:r>
              <a:rPr lang="it-IT" dirty="0"/>
              <a:t> </a:t>
            </a:r>
            <a:r>
              <a:rPr lang="it-IT" dirty="0" err="1"/>
              <a:t>interaction</a:t>
            </a:r>
            <a:r>
              <a:rPr lang="it-IT" dirty="0"/>
              <a:t>.</a:t>
            </a:r>
          </a:p>
          <a:p>
            <a:pPr>
              <a:defRPr/>
            </a:pPr>
            <a:r>
              <a:rPr lang="en-GB" b="1" dirty="0"/>
              <a:t>Data Citation Recommendations</a:t>
            </a:r>
            <a:r>
              <a:rPr lang="en-GB" dirty="0"/>
              <a:t>: defining mechanisms to reliably cite dynamic data </a:t>
            </a:r>
          </a:p>
          <a:p>
            <a:pPr algn="just">
              <a:defRPr/>
            </a:pPr>
            <a:endParaRPr lang="en-GB" dirty="0"/>
          </a:p>
          <a:p>
            <a:pPr algn="just">
              <a:defRPr/>
            </a:pPr>
            <a:endParaRPr lang="en-GB" dirty="0"/>
          </a:p>
          <a:p>
            <a:pPr algn="just">
              <a:defRPr/>
            </a:pPr>
            <a:endParaRPr lang="en-GB" dirty="0"/>
          </a:p>
          <a:p>
            <a:pPr marL="0" indent="0" algn="just">
              <a:buNone/>
              <a:defRPr/>
            </a:pPr>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37330"/>
            <a:ext cx="1177241" cy="769296"/>
          </a:xfrm>
          <a:prstGeom prst="rect">
            <a:avLst/>
          </a:prstGeom>
        </p:spPr>
      </p:pic>
      <p:sp>
        <p:nvSpPr>
          <p:cNvPr id="12" name="Title 4"/>
          <p:cNvSpPr txBox="1">
            <a:spLocks/>
          </p:cNvSpPr>
          <p:nvPr/>
        </p:nvSpPr>
        <p:spPr bwMode="auto">
          <a:xfrm>
            <a:off x="2674348" y="6052457"/>
            <a:ext cx="6469651" cy="258609"/>
          </a:xfrm>
          <a:prstGeom prst="rect">
            <a:avLst/>
          </a:prstGeom>
          <a:solidFill>
            <a:schemeClr val="accent1">
              <a:lumMod val="40000"/>
              <a:lumOff val="60000"/>
            </a:schemeClr>
          </a:solidFill>
          <a:extLst/>
        </p:spPr>
        <p:txBody>
          <a:bodyPr vert="horz" wrap="square" lIns="68580" tIns="34290" rIns="68580" bIns="3429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altLang="en-US" sz="1600" b="1" dirty="0">
                <a:solidFill>
                  <a:schemeClr val="tx1"/>
                </a:solidFill>
                <a:ea typeface="ＭＳ Ｐゴシック" pitchFamily="34" charset="-128"/>
              </a:rPr>
              <a:t>rd-alliance.org/recommendations-and-outputs/all-recommendations-and-outputs</a:t>
            </a:r>
            <a:endParaRPr lang="en-GB" altLang="en-US" sz="1400" b="1" dirty="0">
              <a:solidFill>
                <a:schemeClr val="tx1"/>
              </a:solidFill>
              <a:ea typeface="ＭＳ Ｐゴシック" pitchFamily="34" charset="-128"/>
            </a:endParaRPr>
          </a:p>
        </p:txBody>
      </p:sp>
      <p:pic>
        <p:nvPicPr>
          <p:cNvPr id="15"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pic>
        <p:nvPicPr>
          <p:cNvPr id="4" name="Picture 3"/>
          <p:cNvPicPr>
            <a:picLocks noChangeAspect="1"/>
          </p:cNvPicPr>
          <p:nvPr/>
        </p:nvPicPr>
        <p:blipFill>
          <a:blip r:embed="rId4"/>
          <a:stretch>
            <a:fillRect/>
          </a:stretch>
        </p:blipFill>
        <p:spPr>
          <a:xfrm>
            <a:off x="-7857" y="1235759"/>
            <a:ext cx="1897225" cy="2540000"/>
          </a:xfrm>
          <a:prstGeom prst="rect">
            <a:avLst/>
          </a:prstGeom>
        </p:spPr>
      </p:pic>
      <p:pic>
        <p:nvPicPr>
          <p:cNvPr id="5" name="Picture 4"/>
          <p:cNvPicPr>
            <a:picLocks noChangeAspect="1"/>
          </p:cNvPicPr>
          <p:nvPr/>
        </p:nvPicPr>
        <p:blipFill>
          <a:blip r:embed="rId5"/>
          <a:stretch>
            <a:fillRect/>
          </a:stretch>
        </p:blipFill>
        <p:spPr>
          <a:xfrm>
            <a:off x="782857" y="1907713"/>
            <a:ext cx="1910065" cy="2540912"/>
          </a:xfrm>
          <a:prstGeom prst="rect">
            <a:avLst/>
          </a:prstGeom>
        </p:spPr>
      </p:pic>
      <p:pic>
        <p:nvPicPr>
          <p:cNvPr id="6" name="Picture 5"/>
          <p:cNvPicPr>
            <a:picLocks noChangeAspect="1"/>
          </p:cNvPicPr>
          <p:nvPr/>
        </p:nvPicPr>
        <p:blipFill>
          <a:blip r:embed="rId6"/>
          <a:stretch>
            <a:fillRect/>
          </a:stretch>
        </p:blipFill>
        <p:spPr>
          <a:xfrm>
            <a:off x="76458" y="2468246"/>
            <a:ext cx="1909965" cy="2520331"/>
          </a:xfrm>
          <a:prstGeom prst="rect">
            <a:avLst/>
          </a:prstGeom>
        </p:spPr>
      </p:pic>
      <p:pic>
        <p:nvPicPr>
          <p:cNvPr id="7" name="Picture 6"/>
          <p:cNvPicPr>
            <a:picLocks noChangeAspect="1"/>
          </p:cNvPicPr>
          <p:nvPr/>
        </p:nvPicPr>
        <p:blipFill>
          <a:blip r:embed="rId7"/>
          <a:stretch>
            <a:fillRect/>
          </a:stretch>
        </p:blipFill>
        <p:spPr>
          <a:xfrm>
            <a:off x="782021" y="3017023"/>
            <a:ext cx="1913410" cy="2458177"/>
          </a:xfrm>
          <a:prstGeom prst="rect">
            <a:avLst/>
          </a:prstGeom>
        </p:spPr>
      </p:pic>
      <p:pic>
        <p:nvPicPr>
          <p:cNvPr id="9" name="Picture 8"/>
          <p:cNvPicPr>
            <a:picLocks noChangeAspect="1"/>
          </p:cNvPicPr>
          <p:nvPr/>
        </p:nvPicPr>
        <p:blipFill>
          <a:blip r:embed="rId8"/>
          <a:stretch>
            <a:fillRect/>
          </a:stretch>
        </p:blipFill>
        <p:spPr>
          <a:xfrm>
            <a:off x="63326" y="3573232"/>
            <a:ext cx="1936227" cy="2538453"/>
          </a:xfrm>
          <a:prstGeom prst="rect">
            <a:avLst/>
          </a:prstGeom>
        </p:spPr>
      </p:pic>
      <p:pic>
        <p:nvPicPr>
          <p:cNvPr id="20" name="Immagine 19">
            <a:extLst>
              <a:ext uri="{FF2B5EF4-FFF2-40B4-BE49-F238E27FC236}">
                <a16:creationId xmlns:a16="http://schemas.microsoft.com/office/drawing/2014/main" id="{49FBA510-E916-ED43-9636-CF3B5581E189}"/>
              </a:ext>
            </a:extLst>
          </p:cNvPr>
          <p:cNvPicPr>
            <a:picLocks noChangeAspect="1"/>
          </p:cNvPicPr>
          <p:nvPr/>
        </p:nvPicPr>
        <p:blipFill rotWithShape="1">
          <a:blip r:embed="rId9"/>
          <a:srcRect l="1714" t="658" r="56549" b="2898"/>
          <a:stretch/>
        </p:blipFill>
        <p:spPr>
          <a:xfrm>
            <a:off x="757957" y="4115326"/>
            <a:ext cx="1911738" cy="2559818"/>
          </a:xfrm>
          <a:prstGeom prst="rect">
            <a:avLst/>
          </a:prstGeom>
        </p:spPr>
      </p:pic>
      <p:sp>
        <p:nvSpPr>
          <p:cNvPr id="10" name="Slide Number Placeholder 9">
            <a:extLst>
              <a:ext uri="{FF2B5EF4-FFF2-40B4-BE49-F238E27FC236}">
                <a16:creationId xmlns:a16="http://schemas.microsoft.com/office/drawing/2014/main" id="{B93452AF-53E3-0840-9D0F-FFAC3B44FD56}"/>
              </a:ext>
            </a:extLst>
          </p:cNvPr>
          <p:cNvSpPr>
            <a:spLocks noGrp="1"/>
          </p:cNvSpPr>
          <p:nvPr>
            <p:ph type="sldNum" sz="quarter" idx="12"/>
          </p:nvPr>
        </p:nvSpPr>
        <p:spPr/>
        <p:txBody>
          <a:bodyPr/>
          <a:lstStyle/>
          <a:p>
            <a:pPr>
              <a:defRPr/>
            </a:pPr>
            <a:fld id="{09954CA3-D4D3-9A48-835D-EE206C73C9EB}" type="slidenum">
              <a:rPr lang="en-US" smtClean="0"/>
              <a:pPr>
                <a:defRPr/>
              </a:pPr>
              <a:t>25</a:t>
            </a:fld>
            <a:endParaRPr lang="en-US" sz="600" dirty="0">
              <a:latin typeface="Times" charset="0"/>
            </a:endParaRPr>
          </a:p>
        </p:txBody>
      </p:sp>
    </p:spTree>
    <p:extLst>
      <p:ext uri="{BB962C8B-B14F-4D97-AF65-F5344CB8AC3E}">
        <p14:creationId xmlns:p14="http://schemas.microsoft.com/office/powerpoint/2010/main" val="49552872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412A0489-3608-0D4B-94E5-82E2FF0DF901}"/>
              </a:ext>
            </a:extLst>
          </p:cNvPr>
          <p:cNvSpPr>
            <a:spLocks noGrp="1"/>
          </p:cNvSpPr>
          <p:nvPr>
            <p:ph type="title"/>
          </p:nvPr>
        </p:nvSpPr>
        <p:spPr/>
        <p:txBody>
          <a:bodyPr>
            <a:noAutofit/>
          </a:bodyPr>
          <a:lstStyle/>
          <a:p>
            <a:r>
              <a:rPr lang="en-GB" sz="3600" dirty="0"/>
              <a:t>RDA Recommendations &amp; Outputs </a:t>
            </a:r>
          </a:p>
        </p:txBody>
      </p:sp>
      <p:sp>
        <p:nvSpPr>
          <p:cNvPr id="2" name="Content Placeholder 1"/>
          <p:cNvSpPr>
            <a:spLocks noGrp="1"/>
          </p:cNvSpPr>
          <p:nvPr>
            <p:ph sz="quarter" idx="11"/>
          </p:nvPr>
        </p:nvSpPr>
        <p:spPr>
          <a:xfrm>
            <a:off x="2142750" y="1086295"/>
            <a:ext cx="6500180" cy="4876800"/>
          </a:xfrm>
        </p:spPr>
        <p:txBody>
          <a:bodyPr>
            <a:noAutofit/>
          </a:bodyPr>
          <a:lstStyle/>
          <a:p>
            <a:pPr algn="just">
              <a:defRPr/>
            </a:pPr>
            <a:r>
              <a:rPr lang="en-GB" sz="1800" b="1" dirty="0"/>
              <a:t>Data Description Registry Interoperability Recommendations: </a:t>
            </a:r>
            <a:r>
              <a:rPr lang="en-GB" sz="1800" dirty="0"/>
              <a:t>solutions enabling cross platform discovery based on existing open protocols and standards</a:t>
            </a:r>
          </a:p>
          <a:p>
            <a:pPr algn="just">
              <a:defRPr/>
            </a:pPr>
            <a:r>
              <a:rPr lang="en-GB" sz="1800" b="1" dirty="0"/>
              <a:t>Wheat Data Interoperability Recommendations: </a:t>
            </a:r>
            <a:r>
              <a:rPr lang="en-GB" sz="1800" dirty="0"/>
              <a:t>impacting the discoverability, reusability and interoperability of wheat data by building a common framework for describing, representing linking and publishing wheat data</a:t>
            </a:r>
          </a:p>
          <a:p>
            <a:pPr algn="just">
              <a:defRPr/>
            </a:pPr>
            <a:r>
              <a:rPr lang="en-US" sz="1800" b="1" dirty="0"/>
              <a:t>Brokering Governance </a:t>
            </a:r>
            <a:r>
              <a:rPr lang="en-GB" sz="1800" b="1" dirty="0"/>
              <a:t>Recommendations</a:t>
            </a:r>
            <a:r>
              <a:rPr lang="en-US" sz="1800" b="1" dirty="0"/>
              <a:t>: </a:t>
            </a:r>
            <a:r>
              <a:rPr lang="en-US" sz="1800" dirty="0"/>
              <a:t>Sustainable Business Models for Brokering Middleware to support Research Interoperability</a:t>
            </a:r>
          </a:p>
          <a:p>
            <a:pPr algn="just">
              <a:defRPr/>
            </a:pPr>
            <a:r>
              <a:rPr lang="en-US" sz="1800" b="1" dirty="0"/>
              <a:t>RDA/CODATA Summer Schools in Data Science and Cloud Computing in the Developing World Recommendations: </a:t>
            </a:r>
            <a:r>
              <a:rPr lang="en-US" sz="1800" dirty="0"/>
              <a:t>A framework to run a series of Summer Schools in Data Science and data sharing in low and middle income countries (LMICs)</a:t>
            </a:r>
          </a:p>
          <a:p>
            <a:pPr algn="just">
              <a:defRPr/>
            </a:pPr>
            <a:endParaRPr lang="en-GB" sz="1800" dirty="0"/>
          </a:p>
        </p:txBody>
      </p:sp>
      <p:pic>
        <p:nvPicPr>
          <p:cNvPr id="17" name="Picture 2" descr="Creative Commons Licen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7" y="1233037"/>
            <a:ext cx="1955914" cy="257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211" y="1987002"/>
            <a:ext cx="1903131" cy="250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47" y="2577903"/>
            <a:ext cx="1908355" cy="253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316" y="3294817"/>
            <a:ext cx="1863026" cy="241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29" y="4032187"/>
            <a:ext cx="1645987" cy="2106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4"/>
          <p:cNvSpPr txBox="1">
            <a:spLocks/>
          </p:cNvSpPr>
          <p:nvPr/>
        </p:nvSpPr>
        <p:spPr bwMode="auto">
          <a:xfrm>
            <a:off x="2545322" y="6052457"/>
            <a:ext cx="6598677" cy="258609"/>
          </a:xfrm>
          <a:prstGeom prst="rect">
            <a:avLst/>
          </a:prstGeom>
          <a:solidFill>
            <a:schemeClr val="accent1">
              <a:lumMod val="40000"/>
              <a:lumOff val="60000"/>
            </a:schemeClr>
          </a:solidFill>
          <a:extLst/>
        </p:spPr>
        <p:txBody>
          <a:bodyPr vert="horz" wrap="square" lIns="68580" tIns="34290" rIns="68580" bIns="3429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altLang="en-US" sz="1600" b="1" dirty="0">
                <a:solidFill>
                  <a:schemeClr val="tx1"/>
                </a:solidFill>
                <a:ea typeface="ＭＳ Ｐゴシック" pitchFamily="34" charset="-128"/>
              </a:rPr>
              <a:t>rd-alliance.org/recommendations-and-outputs/all-recommendations-and-outputs</a:t>
            </a:r>
            <a:endParaRPr lang="en-GB" altLang="en-US" sz="1400" b="1" dirty="0">
              <a:solidFill>
                <a:schemeClr val="tx1"/>
              </a:solidFill>
              <a:ea typeface="ＭＳ Ｐゴシック" pitchFamily="34" charset="-128"/>
            </a:endParaRPr>
          </a:p>
        </p:txBody>
      </p:sp>
      <p:pic>
        <p:nvPicPr>
          <p:cNvPr id="23" name="Picture 7">
            <a:extLst>
              <a:ext uri="{FF2B5EF4-FFF2-40B4-BE49-F238E27FC236}">
                <a16:creationId xmlns:a16="http://schemas.microsoft.com/office/drawing/2014/main" id="{11174CD9-54D1-B545-9D94-112CC5B12D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37330"/>
            <a:ext cx="1177241" cy="769296"/>
          </a:xfrm>
          <a:prstGeom prst="rect">
            <a:avLst/>
          </a:prstGeom>
        </p:spPr>
      </p:pic>
      <p:sp>
        <p:nvSpPr>
          <p:cNvPr id="3" name="Slide Number Placeholder 2">
            <a:extLst>
              <a:ext uri="{FF2B5EF4-FFF2-40B4-BE49-F238E27FC236}">
                <a16:creationId xmlns:a16="http://schemas.microsoft.com/office/drawing/2014/main" id="{E1FAB192-41DD-324B-AF60-875F5D2F113C}"/>
              </a:ext>
            </a:extLst>
          </p:cNvPr>
          <p:cNvSpPr>
            <a:spLocks noGrp="1"/>
          </p:cNvSpPr>
          <p:nvPr>
            <p:ph type="sldNum" sz="quarter" idx="12"/>
          </p:nvPr>
        </p:nvSpPr>
        <p:spPr/>
        <p:txBody>
          <a:bodyPr/>
          <a:lstStyle/>
          <a:p>
            <a:pPr>
              <a:defRPr/>
            </a:pPr>
            <a:fld id="{09954CA3-D4D3-9A48-835D-EE206C73C9EB}" type="slidenum">
              <a:rPr lang="en-US" smtClean="0"/>
              <a:pPr>
                <a:defRPr/>
              </a:pPr>
              <a:t>26</a:t>
            </a:fld>
            <a:endParaRPr lang="en-US" sz="600" dirty="0">
              <a:latin typeface="Times" charset="0"/>
            </a:endParaRPr>
          </a:p>
        </p:txBody>
      </p:sp>
    </p:spTree>
    <p:extLst>
      <p:ext uri="{BB962C8B-B14F-4D97-AF65-F5344CB8AC3E}">
        <p14:creationId xmlns:p14="http://schemas.microsoft.com/office/powerpoint/2010/main" val="98428954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671854"/>
            <a:ext cx="1983706" cy="2580638"/>
          </a:xfrm>
          <a:prstGeom prst="rect">
            <a:avLst/>
          </a:prstGeom>
        </p:spPr>
      </p:pic>
      <p:sp>
        <p:nvSpPr>
          <p:cNvPr id="19" name="Title 2">
            <a:extLst>
              <a:ext uri="{FF2B5EF4-FFF2-40B4-BE49-F238E27FC236}">
                <a16:creationId xmlns:a16="http://schemas.microsoft.com/office/drawing/2014/main" id="{D0AF7396-7850-4D41-9C78-42019C91616B}"/>
              </a:ext>
            </a:extLst>
          </p:cNvPr>
          <p:cNvSpPr>
            <a:spLocks noGrp="1"/>
          </p:cNvSpPr>
          <p:nvPr>
            <p:ph type="title"/>
          </p:nvPr>
        </p:nvSpPr>
        <p:spPr/>
        <p:txBody>
          <a:bodyPr>
            <a:noAutofit/>
          </a:bodyPr>
          <a:lstStyle/>
          <a:p>
            <a:r>
              <a:rPr lang="en-GB" sz="3600" dirty="0"/>
              <a:t>RDA Recommendations &amp; Outputs</a:t>
            </a:r>
          </a:p>
        </p:txBody>
      </p:sp>
      <p:sp>
        <p:nvSpPr>
          <p:cNvPr id="2" name="Content Placeholder 1"/>
          <p:cNvSpPr>
            <a:spLocks noGrp="1"/>
          </p:cNvSpPr>
          <p:nvPr>
            <p:ph sz="quarter" idx="11"/>
          </p:nvPr>
        </p:nvSpPr>
        <p:spPr>
          <a:xfrm>
            <a:off x="2449990" y="1086295"/>
            <a:ext cx="6538585" cy="4876800"/>
          </a:xfrm>
        </p:spPr>
        <p:txBody>
          <a:bodyPr>
            <a:noAutofit/>
          </a:bodyPr>
          <a:lstStyle/>
          <a:p>
            <a:pPr algn="just">
              <a:defRPr/>
            </a:pPr>
            <a:r>
              <a:rPr lang="en-GB" sz="1600" b="1" dirty="0"/>
              <a:t>Repository Audit and Certification DSA–WDS Recommendations: </a:t>
            </a:r>
            <a:r>
              <a:rPr lang="en-GB" sz="1600" dirty="0"/>
              <a:t>A convergent DSA-WDS certification standard to help eliminate duplication of effort, increase certification procedure coherence and compatibility thus benefitting researchers, data managers, librarians and scientific communities.</a:t>
            </a:r>
          </a:p>
          <a:p>
            <a:pPr algn="just">
              <a:defRPr/>
            </a:pPr>
            <a:r>
              <a:rPr lang="en-GB" sz="1600" b="1" dirty="0"/>
              <a:t>RDA/WDS Publishing Data Workflows Recommendations: </a:t>
            </a:r>
            <a:r>
              <a:rPr lang="en-GB" sz="1600" dirty="0"/>
              <a:t>enhance the possibilities for greater discoverability and a more efficient and reliable reuse of research data benefitting other stakeholders like publishers, libraries and data centres.</a:t>
            </a:r>
          </a:p>
          <a:p>
            <a:pPr algn="just">
              <a:defRPr/>
            </a:pPr>
            <a:r>
              <a:rPr lang="en-GB" sz="1600" b="1" dirty="0"/>
              <a:t>RDA/WDS Publishing Data Services Recommendations: </a:t>
            </a:r>
            <a:r>
              <a:rPr lang="en-GB" sz="1600" dirty="0"/>
              <a:t>A universal interlinking service between data and the scientific literature. </a:t>
            </a:r>
            <a:r>
              <a:rPr lang="en-GB" sz="1600" b="1" dirty="0"/>
              <a:t>The </a:t>
            </a:r>
            <a:r>
              <a:rPr lang="en-GB" sz="1600" b="1" dirty="0" err="1"/>
              <a:t>Scholix</a:t>
            </a:r>
            <a:r>
              <a:rPr lang="en-GB" sz="1600" b="1" dirty="0"/>
              <a:t> initiative </a:t>
            </a:r>
            <a:r>
              <a:rPr lang="en-GB" sz="1600" dirty="0"/>
              <a:t>a high level interoperability framework for exchanging information about the links between scholarly literature and data. It aims to build an open information ecosystem to understand systematically what data underpins literature and what literature references data.</a:t>
            </a:r>
          </a:p>
          <a:p>
            <a:pPr algn="just">
              <a:defRPr/>
            </a:pPr>
            <a:r>
              <a:rPr lang="en-US" sz="1600" b="1" dirty="0" err="1"/>
              <a:t>BioSharing</a:t>
            </a:r>
            <a:r>
              <a:rPr lang="en-US" sz="1600" b="1" dirty="0"/>
              <a:t> Registry Recommendations: </a:t>
            </a:r>
            <a:r>
              <a:rPr lang="en-US" sz="1600" dirty="0"/>
              <a:t>Data repositories, standards and policies in the life, biomedical and environmental sciences</a:t>
            </a:r>
            <a:endParaRPr lang="en-GB" sz="1600" dirty="0"/>
          </a:p>
          <a:p>
            <a:pPr algn="just">
              <a:defRPr/>
            </a:pPr>
            <a:endParaRPr lang="en-GB" sz="1600" dirty="0"/>
          </a:p>
        </p:txBody>
      </p:sp>
      <p:pic>
        <p:nvPicPr>
          <p:cNvPr id="16"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034" y="6475941"/>
            <a:ext cx="665966" cy="2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bwMode="auto">
          <a:xfrm>
            <a:off x="8422874" y="6691841"/>
            <a:ext cx="776287" cy="230188"/>
          </a:xfrm>
          <a:prstGeom prst="rect">
            <a:avLst/>
          </a:prstGeom>
          <a:noFill/>
        </p:spPr>
        <p:txBody>
          <a:bodyPr wrap="none">
            <a:spAutoFit/>
          </a:bodyPr>
          <a:lstStyle/>
          <a:p>
            <a:pPr>
              <a:defRPr/>
            </a:pPr>
            <a:r>
              <a:rPr lang="en-GB" sz="900" dirty="0">
                <a:solidFill>
                  <a:schemeClr val="bg2"/>
                </a:solidFill>
                <a:latin typeface="+mj-lt"/>
              </a:rPr>
              <a:t>CC BY-SA 4.0</a:t>
            </a:r>
          </a:p>
        </p:txBody>
      </p:sp>
      <p:pic>
        <p:nvPicPr>
          <p:cNvPr id="4" name="Picture 3"/>
          <p:cNvPicPr>
            <a:picLocks noChangeAspect="1"/>
          </p:cNvPicPr>
          <p:nvPr/>
        </p:nvPicPr>
        <p:blipFill>
          <a:blip r:embed="rId4"/>
          <a:stretch>
            <a:fillRect/>
          </a:stretch>
        </p:blipFill>
        <p:spPr>
          <a:xfrm>
            <a:off x="381416" y="2348923"/>
            <a:ext cx="2007492" cy="2632364"/>
          </a:xfrm>
          <a:prstGeom prst="rect">
            <a:avLst/>
          </a:prstGeom>
        </p:spPr>
      </p:pic>
      <p:pic>
        <p:nvPicPr>
          <p:cNvPr id="3" name="Picture 2"/>
          <p:cNvPicPr>
            <a:picLocks noChangeAspect="1"/>
          </p:cNvPicPr>
          <p:nvPr/>
        </p:nvPicPr>
        <p:blipFill>
          <a:blip r:embed="rId5"/>
          <a:stretch>
            <a:fillRect/>
          </a:stretch>
        </p:blipFill>
        <p:spPr>
          <a:xfrm>
            <a:off x="0" y="2998321"/>
            <a:ext cx="2033587" cy="2634503"/>
          </a:xfrm>
          <a:prstGeom prst="rect">
            <a:avLst/>
          </a:prstGeom>
        </p:spPr>
      </p:pic>
      <p:sp>
        <p:nvSpPr>
          <p:cNvPr id="13" name="Title 4"/>
          <p:cNvSpPr txBox="1">
            <a:spLocks/>
          </p:cNvSpPr>
          <p:nvPr/>
        </p:nvSpPr>
        <p:spPr bwMode="auto">
          <a:xfrm>
            <a:off x="2545322" y="6052457"/>
            <a:ext cx="6598677" cy="258609"/>
          </a:xfrm>
          <a:prstGeom prst="rect">
            <a:avLst/>
          </a:prstGeom>
          <a:solidFill>
            <a:schemeClr val="accent1">
              <a:lumMod val="40000"/>
              <a:lumOff val="60000"/>
            </a:schemeClr>
          </a:solidFill>
          <a:extLst/>
        </p:spPr>
        <p:txBody>
          <a:bodyPr vert="horz" wrap="square" lIns="68580" tIns="34290" rIns="68580" bIns="3429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altLang="en-US" sz="1600" b="1" dirty="0">
                <a:solidFill>
                  <a:schemeClr val="tx1"/>
                </a:solidFill>
                <a:ea typeface="ＭＳ Ｐゴシック" pitchFamily="34" charset="-128"/>
              </a:rPr>
              <a:t>rd-alliance.org/recommendations-and-outputs/all-recommendations-and-outputs</a:t>
            </a:r>
            <a:endParaRPr lang="en-GB" altLang="en-US" sz="1400" b="1" dirty="0">
              <a:solidFill>
                <a:schemeClr val="tx1"/>
              </a:solidFill>
              <a:ea typeface="ＭＳ Ｐゴシック" pitchFamily="34" charset="-128"/>
            </a:endParaRPr>
          </a:p>
        </p:txBody>
      </p:sp>
      <p:pic>
        <p:nvPicPr>
          <p:cNvPr id="18" name="Picture 7">
            <a:extLst>
              <a:ext uri="{FF2B5EF4-FFF2-40B4-BE49-F238E27FC236}">
                <a16:creationId xmlns:a16="http://schemas.microsoft.com/office/drawing/2014/main" id="{4B2681B6-6351-3B45-A2B6-B1ED81CD08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37330"/>
            <a:ext cx="1177241" cy="769296"/>
          </a:xfrm>
          <a:prstGeom prst="rect">
            <a:avLst/>
          </a:prstGeom>
        </p:spPr>
      </p:pic>
      <p:sp>
        <p:nvSpPr>
          <p:cNvPr id="6" name="Slide Number Placeholder 5">
            <a:extLst>
              <a:ext uri="{FF2B5EF4-FFF2-40B4-BE49-F238E27FC236}">
                <a16:creationId xmlns:a16="http://schemas.microsoft.com/office/drawing/2014/main" id="{B6FB66A2-2B2A-0F43-9532-74E325E1ED45}"/>
              </a:ext>
            </a:extLst>
          </p:cNvPr>
          <p:cNvSpPr>
            <a:spLocks noGrp="1"/>
          </p:cNvSpPr>
          <p:nvPr>
            <p:ph type="sldNum" sz="quarter" idx="12"/>
          </p:nvPr>
        </p:nvSpPr>
        <p:spPr/>
        <p:txBody>
          <a:bodyPr/>
          <a:lstStyle/>
          <a:p>
            <a:pPr>
              <a:defRPr/>
            </a:pPr>
            <a:fld id="{09954CA3-D4D3-9A48-835D-EE206C73C9EB}" type="slidenum">
              <a:rPr lang="en-US" smtClean="0"/>
              <a:pPr>
                <a:defRPr/>
              </a:pPr>
              <a:t>27</a:t>
            </a:fld>
            <a:endParaRPr lang="en-US" sz="600" dirty="0">
              <a:latin typeface="Times" charset="0"/>
            </a:endParaRPr>
          </a:p>
        </p:txBody>
      </p:sp>
    </p:spTree>
    <p:extLst>
      <p:ext uri="{BB962C8B-B14F-4D97-AF65-F5344CB8AC3E}">
        <p14:creationId xmlns:p14="http://schemas.microsoft.com/office/powerpoint/2010/main" val="59884191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D80E195-CCCD-C54E-B4B5-450FE91C84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060" y="13063"/>
            <a:ext cx="6557557" cy="2554611"/>
          </a:xfrm>
          <a:prstGeom prst="rect">
            <a:avLst/>
          </a:prstGeom>
        </p:spPr>
      </p:pic>
      <p:grpSp>
        <p:nvGrpSpPr>
          <p:cNvPr id="8196" name="Group 3"/>
          <p:cNvGrpSpPr>
            <a:grpSpLocks/>
          </p:cNvGrpSpPr>
          <p:nvPr/>
        </p:nvGrpSpPr>
        <p:grpSpPr bwMode="auto">
          <a:xfrm>
            <a:off x="8431213" y="6467475"/>
            <a:ext cx="776287" cy="446088"/>
            <a:chOff x="-36512" y="44624"/>
            <a:chExt cx="776175" cy="446856"/>
          </a:xfrm>
        </p:grpSpPr>
        <p:pic>
          <p:nvPicPr>
            <p:cNvPr id="8198" name="Picture 2" descr="Creative Commons Licens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640" y="44624"/>
              <a:ext cx="665870" cy="23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512" y="260896"/>
              <a:ext cx="776175" cy="230584"/>
            </a:xfrm>
            <a:prstGeom prst="rect">
              <a:avLst/>
            </a:prstGeom>
            <a:noFill/>
          </p:spPr>
          <p:txBody>
            <a:bodyPr wrap="none">
              <a:spAutoFit/>
            </a:bodyPr>
            <a:lstStyle/>
            <a:p>
              <a:pPr eaLnBrk="0" fontAlgn="base" hangingPunct="0">
                <a:spcBef>
                  <a:spcPct val="0"/>
                </a:spcBef>
                <a:spcAft>
                  <a:spcPct val="0"/>
                </a:spcAft>
                <a:defRPr/>
              </a:pPr>
              <a:r>
                <a:rPr lang="en-GB" sz="900" dirty="0">
                  <a:solidFill>
                    <a:srgbClr val="E7E6E6"/>
                  </a:solidFill>
                  <a:latin typeface="Calibri Light" panose="020F0302020204030204"/>
                </a:rPr>
                <a:t>CC BY-SA 4.0</a:t>
              </a:r>
            </a:p>
          </p:txBody>
        </p:sp>
      </p:grpSp>
      <p:sp>
        <p:nvSpPr>
          <p:cNvPr id="10" name="Title 4"/>
          <p:cNvSpPr txBox="1">
            <a:spLocks/>
          </p:cNvSpPr>
          <p:nvPr/>
        </p:nvSpPr>
        <p:spPr bwMode="auto">
          <a:xfrm>
            <a:off x="0" y="6408542"/>
            <a:ext cx="4802394" cy="3841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altLang="en-US" sz="1600" b="1" dirty="0">
                <a:solidFill>
                  <a:schemeClr val="bg1"/>
                </a:solidFill>
                <a:ea typeface="ＭＳ Ｐゴシック" pitchFamily="34" charset="-128"/>
              </a:rPr>
              <a:t>rd-alliance.org/plenaries</a:t>
            </a:r>
            <a:endParaRPr lang="en-GB" altLang="en-US" sz="1400" b="1" dirty="0">
              <a:solidFill>
                <a:schemeClr val="bg1"/>
              </a:solidFill>
              <a:ea typeface="ＭＳ Ｐゴシック" pitchFamily="34" charset="-128"/>
            </a:endParaRPr>
          </a:p>
        </p:txBody>
      </p:sp>
      <p:sp>
        <p:nvSpPr>
          <p:cNvPr id="7" name="Title 6"/>
          <p:cNvSpPr>
            <a:spLocks noGrp="1"/>
          </p:cNvSpPr>
          <p:nvPr>
            <p:ph type="title"/>
          </p:nvPr>
        </p:nvSpPr>
        <p:spPr>
          <a:xfrm>
            <a:off x="867482" y="0"/>
            <a:ext cx="7421562" cy="801688"/>
          </a:xfrm>
        </p:spPr>
        <p:txBody>
          <a:bodyPr/>
          <a:lstStyle/>
          <a:p>
            <a:r>
              <a:rPr lang="it-IT" dirty="0"/>
              <a:t> </a:t>
            </a:r>
          </a:p>
        </p:txBody>
      </p:sp>
      <p:graphicFrame>
        <p:nvGraphicFramePr>
          <p:cNvPr id="18" name="Chart 17">
            <a:extLst>
              <a:ext uri="{FF2B5EF4-FFF2-40B4-BE49-F238E27FC236}">
                <a16:creationId xmlns:a16="http://schemas.microsoft.com/office/drawing/2014/main" id="{382ED633-4816-C343-B777-66806DA9C1C1}"/>
              </a:ext>
            </a:extLst>
          </p:cNvPr>
          <p:cNvGraphicFramePr>
            <a:graphicFrameLocks/>
          </p:cNvGraphicFramePr>
          <p:nvPr>
            <p:extLst/>
          </p:nvPr>
        </p:nvGraphicFramePr>
        <p:xfrm>
          <a:off x="568486" y="2587079"/>
          <a:ext cx="3968324" cy="3773637"/>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a:extLst>
              <a:ext uri="{FF2B5EF4-FFF2-40B4-BE49-F238E27FC236}">
                <a16:creationId xmlns:a16="http://schemas.microsoft.com/office/drawing/2014/main" id="{F62EDEAC-790C-B54B-B352-FD658A56D95F}"/>
              </a:ext>
            </a:extLst>
          </p:cNvPr>
          <p:cNvSpPr txBox="1"/>
          <p:nvPr/>
        </p:nvSpPr>
        <p:spPr>
          <a:xfrm>
            <a:off x="568486" y="5512214"/>
            <a:ext cx="4269904" cy="400110"/>
          </a:xfrm>
          <a:prstGeom prst="rect">
            <a:avLst/>
          </a:prstGeom>
          <a:solidFill>
            <a:schemeClr val="bg2"/>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GB" sz="2000" b="1" dirty="0">
                <a:solidFill>
                  <a:schemeClr val="accent1">
                    <a:lumMod val="50000"/>
                  </a:schemeClr>
                </a:solidFill>
              </a:rPr>
              <a:t>661 participants from  41 countries </a:t>
            </a:r>
          </a:p>
        </p:txBody>
      </p:sp>
      <p:sp>
        <p:nvSpPr>
          <p:cNvPr id="14" name="TextBox 13"/>
          <p:cNvSpPr txBox="1"/>
          <p:nvPr/>
        </p:nvSpPr>
        <p:spPr>
          <a:xfrm>
            <a:off x="5447211" y="13252"/>
            <a:ext cx="3716389" cy="2554545"/>
          </a:xfrm>
          <a:prstGeom prst="rect">
            <a:avLst/>
          </a:prstGeom>
          <a:solidFill>
            <a:srgbClr val="256297"/>
          </a:solidFill>
        </p:spPr>
        <p:txBody>
          <a:bodyPr wrap="square" rtlCol="0">
            <a:spAutoFit/>
          </a:bodyPr>
          <a:lstStyle/>
          <a:p>
            <a:r>
              <a:rPr lang="en-GB" sz="1600" b="1" dirty="0">
                <a:solidFill>
                  <a:schemeClr val="bg1"/>
                </a:solidFill>
              </a:rPr>
              <a:t>83 Breakout meetings</a:t>
            </a:r>
          </a:p>
          <a:p>
            <a:pPr marL="285750" indent="-285750">
              <a:buFont typeface="Arial" panose="020B0604020202020204" pitchFamily="34" charset="0"/>
              <a:buChar char="•"/>
            </a:pPr>
            <a:r>
              <a:rPr lang="en-GB" sz="1600" dirty="0">
                <a:solidFill>
                  <a:schemeClr val="bg1"/>
                </a:solidFill>
              </a:rPr>
              <a:t>19 Working Groups</a:t>
            </a:r>
          </a:p>
          <a:p>
            <a:pPr marL="285750" indent="-285750">
              <a:buFont typeface="Arial" panose="020B0604020202020204" pitchFamily="34" charset="0"/>
              <a:buChar char="•"/>
            </a:pPr>
            <a:r>
              <a:rPr lang="en-GB" sz="1600" dirty="0">
                <a:solidFill>
                  <a:schemeClr val="bg1"/>
                </a:solidFill>
              </a:rPr>
              <a:t>37 Interest Groups</a:t>
            </a:r>
          </a:p>
          <a:p>
            <a:pPr marL="285750" indent="-285750">
              <a:buFont typeface="Arial" panose="020B0604020202020204" pitchFamily="34" charset="0"/>
              <a:buChar char="•"/>
            </a:pPr>
            <a:r>
              <a:rPr lang="en-GB" sz="1600" dirty="0">
                <a:solidFill>
                  <a:schemeClr val="bg1"/>
                </a:solidFill>
              </a:rPr>
              <a:t>12 Joint Working &amp; Interest Groups</a:t>
            </a:r>
          </a:p>
          <a:p>
            <a:pPr marL="285750" indent="-285750">
              <a:buFont typeface="Arial" panose="020B0604020202020204" pitchFamily="34" charset="0"/>
              <a:buChar char="•"/>
            </a:pPr>
            <a:r>
              <a:rPr lang="en-GB" sz="1600" dirty="0">
                <a:solidFill>
                  <a:schemeClr val="bg1"/>
                </a:solidFill>
              </a:rPr>
              <a:t>15 Birds of a Feather</a:t>
            </a:r>
          </a:p>
          <a:p>
            <a:pPr marL="285750" indent="-285750">
              <a:buFont typeface="Arial" panose="020B0604020202020204" pitchFamily="34" charset="0"/>
              <a:buChar char="•"/>
            </a:pPr>
            <a:r>
              <a:rPr lang="it-IT" sz="1600" dirty="0">
                <a:solidFill>
                  <a:schemeClr val="bg1"/>
                </a:solidFill>
              </a:rPr>
              <a:t>4 Final Recommendations presented</a:t>
            </a:r>
          </a:p>
          <a:p>
            <a:pPr marL="285750" indent="-285750">
              <a:buFont typeface="Arial" panose="020B0604020202020204" pitchFamily="34" charset="0"/>
              <a:buChar char="•"/>
            </a:pPr>
            <a:r>
              <a:rPr lang="it-IT" sz="1600" dirty="0">
                <a:solidFill>
                  <a:schemeClr val="bg1"/>
                </a:solidFill>
              </a:rPr>
              <a:t>3 New </a:t>
            </a:r>
            <a:r>
              <a:rPr lang="it-IT" sz="1600" dirty="0" err="1">
                <a:solidFill>
                  <a:schemeClr val="bg1"/>
                </a:solidFill>
              </a:rPr>
              <a:t>Recommendations</a:t>
            </a:r>
            <a:endParaRPr lang="it-IT" sz="1600" dirty="0">
              <a:solidFill>
                <a:schemeClr val="bg1"/>
              </a:solidFill>
            </a:endParaRPr>
          </a:p>
          <a:p>
            <a:pPr marL="285750" indent="-285750">
              <a:buFont typeface="Arial" panose="020B0604020202020204" pitchFamily="34" charset="0"/>
              <a:buChar char="•"/>
            </a:pPr>
            <a:r>
              <a:rPr lang="it-IT" sz="1600" dirty="0">
                <a:solidFill>
                  <a:schemeClr val="bg1"/>
                </a:solidFill>
              </a:rPr>
              <a:t>Collaboration projects with AGU and ISO </a:t>
            </a:r>
            <a:r>
              <a:rPr lang="en-GB" sz="1600" dirty="0">
                <a:solidFill>
                  <a:schemeClr val="bg1"/>
                </a:solidFill>
              </a:rPr>
              <a:t>on adoption and impact metrics</a:t>
            </a:r>
          </a:p>
          <a:p>
            <a:r>
              <a:rPr lang="en-GB" sz="1600" b="1" dirty="0">
                <a:solidFill>
                  <a:schemeClr val="bg1"/>
                </a:solidFill>
              </a:rPr>
              <a:t>74 posters applications</a:t>
            </a:r>
          </a:p>
        </p:txBody>
      </p:sp>
      <p:pic>
        <p:nvPicPr>
          <p:cNvPr id="20" name="Picture 19">
            <a:extLst>
              <a:ext uri="{FF2B5EF4-FFF2-40B4-BE49-F238E27FC236}">
                <a16:creationId xmlns:a16="http://schemas.microsoft.com/office/drawing/2014/main" id="{3F656866-EA56-0F45-BBBE-0F56CACCE40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18668" y="4057084"/>
            <a:ext cx="3925332" cy="1934038"/>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9F926B8D-751A-FF49-889B-C1F8B7E374F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18668" y="2576766"/>
            <a:ext cx="3925332" cy="1867236"/>
          </a:xfrm>
          <a:prstGeom prst="rect">
            <a:avLst/>
          </a:prstGeom>
          <a:ln>
            <a:noFill/>
          </a:ln>
          <a:effectLst>
            <a:outerShdw blurRad="190500" algn="tl" rotWithShape="0">
              <a:srgbClr val="000000">
                <a:alpha val="70000"/>
              </a:srgbClr>
            </a:outerShdw>
          </a:effectLst>
        </p:spPr>
      </p:pic>
      <p:sp>
        <p:nvSpPr>
          <p:cNvPr id="24" name="Rectangle 23">
            <a:extLst>
              <a:ext uri="{FF2B5EF4-FFF2-40B4-BE49-F238E27FC236}">
                <a16:creationId xmlns:a16="http://schemas.microsoft.com/office/drawing/2014/main" id="{7DB1EF07-3308-F84E-9A24-976A93A55EFE}"/>
              </a:ext>
            </a:extLst>
          </p:cNvPr>
          <p:cNvSpPr/>
          <p:nvPr/>
        </p:nvSpPr>
        <p:spPr>
          <a:xfrm>
            <a:off x="0" y="5943558"/>
            <a:ext cx="8518815" cy="369332"/>
          </a:xfrm>
          <a:prstGeom prst="rect">
            <a:avLst/>
          </a:prstGeom>
        </p:spPr>
        <p:txBody>
          <a:bodyPr wrap="square">
            <a:spAutoFit/>
          </a:bodyPr>
          <a:lstStyle/>
          <a:p>
            <a:r>
              <a:rPr lang="en-GB" b="1" dirty="0">
                <a:solidFill>
                  <a:schemeClr val="accent6">
                    <a:lumMod val="75000"/>
                  </a:schemeClr>
                </a:solidFill>
              </a:rPr>
              <a:t>https://</a:t>
            </a:r>
            <a:r>
              <a:rPr lang="en-GB" b="1" dirty="0" err="1">
                <a:solidFill>
                  <a:schemeClr val="accent6">
                    <a:lumMod val="75000"/>
                  </a:schemeClr>
                </a:solidFill>
              </a:rPr>
              <a:t>rd-alliance.org</a:t>
            </a:r>
            <a:r>
              <a:rPr lang="en-GB" b="1" dirty="0">
                <a:solidFill>
                  <a:schemeClr val="accent6">
                    <a:lumMod val="75000"/>
                  </a:schemeClr>
                </a:solidFill>
              </a:rPr>
              <a:t>/plenaries/</a:t>
            </a:r>
            <a:r>
              <a:rPr lang="en-GB" b="1" dirty="0" err="1">
                <a:solidFill>
                  <a:schemeClr val="accent6">
                    <a:lumMod val="75000"/>
                  </a:schemeClr>
                </a:solidFill>
              </a:rPr>
              <a:t>rda</a:t>
            </a:r>
            <a:r>
              <a:rPr lang="en-GB" b="1" dirty="0">
                <a:solidFill>
                  <a:schemeClr val="accent6">
                    <a:lumMod val="75000"/>
                  </a:schemeClr>
                </a:solidFill>
              </a:rPr>
              <a:t>-eleventh-plenary-meeting-berlin-</a:t>
            </a:r>
            <a:r>
              <a:rPr lang="en-GB" b="1" dirty="0" err="1">
                <a:solidFill>
                  <a:schemeClr val="accent6">
                    <a:lumMod val="75000"/>
                  </a:schemeClr>
                </a:solidFill>
              </a:rPr>
              <a:t>germany</a:t>
            </a:r>
            <a:endParaRPr lang="en-GB" b="1" dirty="0">
              <a:solidFill>
                <a:schemeClr val="accent6">
                  <a:lumMod val="75000"/>
                </a:schemeClr>
              </a:solidFill>
            </a:endParaRPr>
          </a:p>
        </p:txBody>
      </p:sp>
    </p:spTree>
    <p:extLst>
      <p:ext uri="{BB962C8B-B14F-4D97-AF65-F5344CB8AC3E}">
        <p14:creationId xmlns:p14="http://schemas.microsoft.com/office/powerpoint/2010/main" val="2802463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a:xfrm>
            <a:off x="85725" y="1419225"/>
            <a:ext cx="8345488" cy="4839071"/>
          </a:xfrm>
        </p:spPr>
        <p:txBody>
          <a:bodyPr/>
          <a:lstStyle/>
          <a:p>
            <a:pPr marL="0" indent="0" eaLnBrk="1" hangingPunct="1">
              <a:buNone/>
            </a:pPr>
            <a:r>
              <a:rPr lang="en-GB" altLang="en-US" dirty="0"/>
              <a:t> </a:t>
            </a:r>
          </a:p>
        </p:txBody>
      </p:sp>
      <p:grpSp>
        <p:nvGrpSpPr>
          <p:cNvPr id="8196" name="Group 3"/>
          <p:cNvGrpSpPr>
            <a:grpSpLocks/>
          </p:cNvGrpSpPr>
          <p:nvPr/>
        </p:nvGrpSpPr>
        <p:grpSpPr bwMode="auto">
          <a:xfrm>
            <a:off x="8431213" y="6467475"/>
            <a:ext cx="776287" cy="446088"/>
            <a:chOff x="-36512" y="44624"/>
            <a:chExt cx="776175" cy="446856"/>
          </a:xfrm>
        </p:grpSpPr>
        <p:pic>
          <p:nvPicPr>
            <p:cNvPr id="8198"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0" y="44624"/>
              <a:ext cx="665870" cy="23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512" y="260896"/>
              <a:ext cx="776175" cy="230584"/>
            </a:xfrm>
            <a:prstGeom prst="rect">
              <a:avLst/>
            </a:prstGeom>
            <a:noFill/>
          </p:spPr>
          <p:txBody>
            <a:bodyPr wrap="none">
              <a:spAutoFit/>
            </a:bodyPr>
            <a:lstStyle/>
            <a:p>
              <a:pPr eaLnBrk="0" fontAlgn="base" hangingPunct="0">
                <a:spcBef>
                  <a:spcPct val="0"/>
                </a:spcBef>
                <a:spcAft>
                  <a:spcPct val="0"/>
                </a:spcAft>
                <a:defRPr/>
              </a:pPr>
              <a:r>
                <a:rPr lang="en-GB" sz="900" dirty="0">
                  <a:solidFill>
                    <a:srgbClr val="E7E6E6"/>
                  </a:solidFill>
                  <a:latin typeface="Calibri Light" panose="020F0302020204030204"/>
                </a:rPr>
                <a:t>CC BY-SA 4.0</a:t>
              </a:r>
            </a:p>
          </p:txBody>
        </p:sp>
      </p:grpSp>
      <p:sp>
        <p:nvSpPr>
          <p:cNvPr id="10" name="Title 4"/>
          <p:cNvSpPr txBox="1">
            <a:spLocks/>
          </p:cNvSpPr>
          <p:nvPr/>
        </p:nvSpPr>
        <p:spPr bwMode="auto">
          <a:xfrm>
            <a:off x="0" y="6408542"/>
            <a:ext cx="4802394" cy="3841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b" anchorCtr="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GB" altLang="en-US" sz="1600" b="1" dirty="0">
                <a:solidFill>
                  <a:schemeClr val="bg1"/>
                </a:solidFill>
                <a:ea typeface="ＭＳ Ｐゴシック" pitchFamily="34" charset="-128"/>
              </a:rPr>
              <a:t>rd-alliance.org/plenaries</a:t>
            </a:r>
            <a:endParaRPr lang="en-GB" altLang="en-US" sz="1400" b="1" dirty="0">
              <a:solidFill>
                <a:schemeClr val="bg1"/>
              </a:solidFill>
              <a:ea typeface="ＭＳ Ｐゴシック" pitchFamily="34" charset="-128"/>
            </a:endParaRPr>
          </a:p>
        </p:txBody>
      </p:sp>
      <p:sp>
        <p:nvSpPr>
          <p:cNvPr id="16" name="TextBox 15"/>
          <p:cNvSpPr txBox="1"/>
          <p:nvPr/>
        </p:nvSpPr>
        <p:spPr>
          <a:xfrm>
            <a:off x="424260" y="5310845"/>
            <a:ext cx="8297285" cy="765126"/>
          </a:xfrm>
          <a:prstGeom prst="rect">
            <a:avLst/>
          </a:prstGeom>
          <a:solidFill>
            <a:schemeClr val="accent1">
              <a:lumMod val="50000"/>
              <a:alpha val="72157"/>
            </a:schemeClr>
          </a:solidFill>
          <a:ln>
            <a:noFill/>
          </a:ln>
        </p:spPr>
        <p:style>
          <a:lnRef idx="3">
            <a:schemeClr val="lt1"/>
          </a:lnRef>
          <a:fillRef idx="1">
            <a:schemeClr val="accent1"/>
          </a:fillRef>
          <a:effectRef idx="1">
            <a:schemeClr val="accent1"/>
          </a:effectRef>
          <a:fontRef idx="minor">
            <a:schemeClr val="lt1"/>
          </a:fontRef>
        </p:style>
        <p:txBody>
          <a:bodyPr wrap="square" lIns="163367" tIns="81683" rIns="163367" bIns="81683" rtlCol="0">
            <a:spAutoFit/>
          </a:bodyPr>
          <a:lstStyle/>
          <a:p>
            <a:pPr algn="ctr"/>
            <a:r>
              <a:rPr lang="it-IT" sz="1300" dirty="0"/>
              <a:t>To find out more visit: </a:t>
            </a:r>
          </a:p>
          <a:p>
            <a:pPr algn="ctr"/>
            <a:r>
              <a:rPr lang="it-IT" sz="1300" b="1" u="sng" dirty="0" err="1"/>
              <a:t>https</a:t>
            </a:r>
            <a:r>
              <a:rPr lang="it-IT" sz="1300" b="1" u="sng" dirty="0"/>
              <a:t>://www.rd-alliance.org/plenaries/rda-twelfth-plenary-meeting-part-international-data-week-2018-gaborone-botswana</a:t>
            </a:r>
          </a:p>
        </p:txBody>
      </p:sp>
      <p:pic>
        <p:nvPicPr>
          <p:cNvPr id="7" name="Picture 6">
            <a:extLst>
              <a:ext uri="{FF2B5EF4-FFF2-40B4-BE49-F238E27FC236}">
                <a16:creationId xmlns:a16="http://schemas.microsoft.com/office/drawing/2014/main" id="{F930D160-7E29-F14F-8E43-1232E8E6B107}"/>
              </a:ext>
            </a:extLst>
          </p:cNvPr>
          <p:cNvPicPr>
            <a:picLocks noChangeAspect="1"/>
          </p:cNvPicPr>
          <p:nvPr/>
        </p:nvPicPr>
        <p:blipFill>
          <a:blip r:embed="rId4"/>
          <a:stretch>
            <a:fillRect/>
          </a:stretch>
        </p:blipFill>
        <p:spPr>
          <a:xfrm>
            <a:off x="731500" y="405239"/>
            <a:ext cx="7748429" cy="3561431"/>
          </a:xfrm>
          <a:prstGeom prst="rect">
            <a:avLst/>
          </a:prstGeom>
        </p:spPr>
      </p:pic>
      <p:sp>
        <p:nvSpPr>
          <p:cNvPr id="18" name="Title 1">
            <a:extLst>
              <a:ext uri="{FF2B5EF4-FFF2-40B4-BE49-F238E27FC236}">
                <a16:creationId xmlns:a16="http://schemas.microsoft.com/office/drawing/2014/main" id="{E7F84837-E672-4DC7-A93B-A5E556DABE87}"/>
              </a:ext>
            </a:extLst>
          </p:cNvPr>
          <p:cNvSpPr txBox="1">
            <a:spLocks/>
          </p:cNvSpPr>
          <p:nvPr/>
        </p:nvSpPr>
        <p:spPr bwMode="auto">
          <a:xfrm>
            <a:off x="4034330" y="689864"/>
            <a:ext cx="4984948" cy="506547"/>
          </a:xfrm>
          <a:prstGeom prst="rect">
            <a:avLst/>
          </a:prstGeom>
          <a:solidFill>
            <a:srgbClr val="BABABA">
              <a:alpha val="49804"/>
            </a:srgbClr>
          </a:solidFill>
          <a:extLst/>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b" anchorCtr="0" compatLnSpc="1">
            <a:prstTxWarp prst="textNoShape">
              <a:avLst/>
            </a:prstTxWarp>
            <a:noAutofit/>
          </a:bodyPr>
          <a:lstStyle>
            <a:lvl1pPr algn="l" rtl="0" eaLnBrk="0" fontAlgn="base" hangingPunct="0">
              <a:lnSpc>
                <a:spcPct val="90000"/>
              </a:lnSpc>
              <a:spcBef>
                <a:spcPct val="0"/>
              </a:spcBef>
              <a:spcAft>
                <a:spcPct val="0"/>
              </a:spcAft>
              <a:defRPr sz="3600" kern="1200">
                <a:solidFill>
                  <a:schemeClr val="lt1"/>
                </a:solidFill>
                <a:latin typeface="+mn-lt"/>
                <a:ea typeface="+mn-ea"/>
                <a:cs typeface="+mn-cs"/>
              </a:defRPr>
            </a:lvl1pPr>
            <a:lvl2pPr algn="l" rtl="0" eaLnBrk="0" fontAlgn="base" hangingPunct="0">
              <a:lnSpc>
                <a:spcPct val="90000"/>
              </a:lnSpc>
              <a:spcBef>
                <a:spcPct val="0"/>
              </a:spcBef>
              <a:spcAft>
                <a:spcPct val="0"/>
              </a:spcAft>
              <a:defRPr sz="3600">
                <a:solidFill>
                  <a:schemeClr val="lt1"/>
                </a:solidFill>
                <a:latin typeface="+mn-lt"/>
                <a:ea typeface="+mn-ea"/>
                <a:cs typeface="+mn-cs"/>
              </a:defRPr>
            </a:lvl2pPr>
            <a:lvl3pPr algn="l" rtl="0" eaLnBrk="0" fontAlgn="base" hangingPunct="0">
              <a:lnSpc>
                <a:spcPct val="90000"/>
              </a:lnSpc>
              <a:spcBef>
                <a:spcPct val="0"/>
              </a:spcBef>
              <a:spcAft>
                <a:spcPct val="0"/>
              </a:spcAft>
              <a:defRPr sz="3600">
                <a:solidFill>
                  <a:schemeClr val="lt1"/>
                </a:solidFill>
                <a:latin typeface="+mn-lt"/>
                <a:ea typeface="+mn-ea"/>
                <a:cs typeface="+mn-cs"/>
              </a:defRPr>
            </a:lvl3pPr>
            <a:lvl4pPr algn="l" rtl="0" eaLnBrk="0" fontAlgn="base" hangingPunct="0">
              <a:lnSpc>
                <a:spcPct val="90000"/>
              </a:lnSpc>
              <a:spcBef>
                <a:spcPct val="0"/>
              </a:spcBef>
              <a:spcAft>
                <a:spcPct val="0"/>
              </a:spcAft>
              <a:defRPr sz="3600">
                <a:solidFill>
                  <a:schemeClr val="lt1"/>
                </a:solidFill>
                <a:latin typeface="+mn-lt"/>
                <a:ea typeface="+mn-ea"/>
                <a:cs typeface="+mn-cs"/>
              </a:defRPr>
            </a:lvl4pPr>
            <a:lvl5pPr algn="l" rtl="0" eaLnBrk="0" fontAlgn="base" hangingPunct="0">
              <a:lnSpc>
                <a:spcPct val="90000"/>
              </a:lnSpc>
              <a:spcBef>
                <a:spcPct val="0"/>
              </a:spcBef>
              <a:spcAft>
                <a:spcPct val="0"/>
              </a:spcAft>
              <a:defRPr sz="3600">
                <a:solidFill>
                  <a:schemeClr val="lt1"/>
                </a:solidFill>
                <a:latin typeface="+mn-lt"/>
                <a:ea typeface="+mn-ea"/>
                <a:cs typeface="+mn-cs"/>
              </a:defRPr>
            </a:lvl5pPr>
            <a:lvl6pPr marL="457200" algn="l" rtl="0" fontAlgn="base">
              <a:lnSpc>
                <a:spcPct val="90000"/>
              </a:lnSpc>
              <a:spcBef>
                <a:spcPct val="0"/>
              </a:spcBef>
              <a:spcAft>
                <a:spcPct val="0"/>
              </a:spcAft>
              <a:defRPr sz="3600">
                <a:solidFill>
                  <a:schemeClr val="lt1"/>
                </a:solidFill>
                <a:latin typeface="+mn-lt"/>
                <a:ea typeface="+mn-ea"/>
                <a:cs typeface="+mn-cs"/>
              </a:defRPr>
            </a:lvl6pPr>
            <a:lvl7pPr marL="914400" algn="l" rtl="0" fontAlgn="base">
              <a:lnSpc>
                <a:spcPct val="90000"/>
              </a:lnSpc>
              <a:spcBef>
                <a:spcPct val="0"/>
              </a:spcBef>
              <a:spcAft>
                <a:spcPct val="0"/>
              </a:spcAft>
              <a:defRPr sz="3600">
                <a:solidFill>
                  <a:schemeClr val="lt1"/>
                </a:solidFill>
                <a:latin typeface="+mn-lt"/>
                <a:ea typeface="+mn-ea"/>
                <a:cs typeface="+mn-cs"/>
              </a:defRPr>
            </a:lvl7pPr>
            <a:lvl8pPr marL="1371600" algn="l" rtl="0" fontAlgn="base">
              <a:lnSpc>
                <a:spcPct val="90000"/>
              </a:lnSpc>
              <a:spcBef>
                <a:spcPct val="0"/>
              </a:spcBef>
              <a:spcAft>
                <a:spcPct val="0"/>
              </a:spcAft>
              <a:defRPr sz="3600">
                <a:solidFill>
                  <a:schemeClr val="lt1"/>
                </a:solidFill>
                <a:latin typeface="+mn-lt"/>
                <a:ea typeface="+mn-ea"/>
                <a:cs typeface="+mn-cs"/>
              </a:defRPr>
            </a:lvl8pPr>
            <a:lvl9pPr marL="1828800" algn="l" rtl="0" fontAlgn="base">
              <a:lnSpc>
                <a:spcPct val="90000"/>
              </a:lnSpc>
              <a:spcBef>
                <a:spcPct val="0"/>
              </a:spcBef>
              <a:spcAft>
                <a:spcPct val="0"/>
              </a:spcAft>
              <a:defRPr sz="3600">
                <a:solidFill>
                  <a:schemeClr val="lt1"/>
                </a:solidFill>
                <a:latin typeface="+mn-lt"/>
                <a:ea typeface="+mn-ea"/>
                <a:cs typeface="+mn-cs"/>
              </a:defRPr>
            </a:lvl9pPr>
          </a:lstStyle>
          <a:p>
            <a:pPr algn="ctr">
              <a:lnSpc>
                <a:spcPct val="100000"/>
              </a:lnSpc>
            </a:pPr>
            <a:r>
              <a:rPr lang="en-GB" sz="2800" b="1" dirty="0">
                <a:solidFill>
                  <a:schemeClr val="bg1"/>
                </a:solidFill>
                <a:latin typeface="Arial Narrow" panose="020B0606020202030204" pitchFamily="34" charset="0"/>
              </a:rPr>
              <a:t>Digital Frontiers of Global Science</a:t>
            </a:r>
          </a:p>
        </p:txBody>
      </p:sp>
      <p:pic>
        <p:nvPicPr>
          <p:cNvPr id="17" name="Picture 16">
            <a:extLst>
              <a:ext uri="{FF2B5EF4-FFF2-40B4-BE49-F238E27FC236}">
                <a16:creationId xmlns:a16="http://schemas.microsoft.com/office/drawing/2014/main" id="{16ACE1E8-6426-6B49-9B0B-7590687B97B5}"/>
              </a:ext>
            </a:extLst>
          </p:cNvPr>
          <p:cNvPicPr>
            <a:picLocks noChangeAspect="1"/>
          </p:cNvPicPr>
          <p:nvPr/>
        </p:nvPicPr>
        <p:blipFill rotWithShape="1">
          <a:blip r:embed="rId5"/>
          <a:srcRect t="10259"/>
          <a:stretch/>
        </p:blipFill>
        <p:spPr>
          <a:xfrm>
            <a:off x="347450" y="4005075"/>
            <a:ext cx="8486373" cy="1154876"/>
          </a:xfrm>
          <a:prstGeom prst="rect">
            <a:avLst/>
          </a:prstGeom>
        </p:spPr>
      </p:pic>
    </p:spTree>
    <p:extLst>
      <p:ext uri="{BB962C8B-B14F-4D97-AF65-F5344CB8AC3E}">
        <p14:creationId xmlns:p14="http://schemas.microsoft.com/office/powerpoint/2010/main" val="1503622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9E04D-B60B-CA47-A03E-5756FB4BBCFF}"/>
              </a:ext>
            </a:extLst>
          </p:cNvPr>
          <p:cNvSpPr>
            <a:spLocks noGrp="1"/>
          </p:cNvSpPr>
          <p:nvPr>
            <p:ph type="title"/>
          </p:nvPr>
        </p:nvSpPr>
        <p:spPr/>
        <p:txBody>
          <a:bodyPr/>
          <a:lstStyle/>
          <a:p>
            <a:r>
              <a:rPr lang="en-US" dirty="0"/>
              <a:t>Virtual Observatory (VO)</a:t>
            </a:r>
          </a:p>
        </p:txBody>
      </p:sp>
      <p:sp>
        <p:nvSpPr>
          <p:cNvPr id="3" name="Content Placeholder 2">
            <a:extLst>
              <a:ext uri="{FF2B5EF4-FFF2-40B4-BE49-F238E27FC236}">
                <a16:creationId xmlns:a16="http://schemas.microsoft.com/office/drawing/2014/main" id="{15DA11AC-1257-1E42-892F-A776C9625126}"/>
              </a:ext>
            </a:extLst>
          </p:cNvPr>
          <p:cNvSpPr>
            <a:spLocks noGrp="1"/>
          </p:cNvSpPr>
          <p:nvPr>
            <p:ph sz="quarter" idx="11"/>
          </p:nvPr>
        </p:nvSpPr>
        <p:spPr/>
        <p:txBody>
          <a:bodyPr>
            <a:normAutofit lnSpcReduction="10000"/>
          </a:bodyPr>
          <a:lstStyle/>
          <a:p>
            <a:r>
              <a:rPr lang="en-US" dirty="0"/>
              <a:t>Distributed but federated data system; data is managed and curated by the organizations that produce it</a:t>
            </a:r>
          </a:p>
          <a:p>
            <a:r>
              <a:rPr lang="en-US" dirty="0"/>
              <a:t>Integrated discovery and access to astronomical data worldwide</a:t>
            </a:r>
          </a:p>
          <a:p>
            <a:r>
              <a:rPr lang="en-US" dirty="0"/>
              <a:t>Built on internationally agreed suite of data access protocols</a:t>
            </a:r>
          </a:p>
          <a:p>
            <a:r>
              <a:rPr lang="en-US" dirty="0"/>
              <a:t>Participation does not require data providers to modify anything about their data management infrastructure</a:t>
            </a:r>
          </a:p>
        </p:txBody>
      </p:sp>
      <p:sp>
        <p:nvSpPr>
          <p:cNvPr id="4" name="Slide Number Placeholder 3">
            <a:extLst>
              <a:ext uri="{FF2B5EF4-FFF2-40B4-BE49-F238E27FC236}">
                <a16:creationId xmlns:a16="http://schemas.microsoft.com/office/drawing/2014/main" id="{1F7086E9-1B12-FF45-96FB-1047285BEE14}"/>
              </a:ext>
            </a:extLst>
          </p:cNvPr>
          <p:cNvSpPr>
            <a:spLocks noGrp="1"/>
          </p:cNvSpPr>
          <p:nvPr>
            <p:ph type="sldNum" sz="quarter" idx="12"/>
          </p:nvPr>
        </p:nvSpPr>
        <p:spPr/>
        <p:txBody>
          <a:bodyPr/>
          <a:lstStyle/>
          <a:p>
            <a:pPr>
              <a:defRPr/>
            </a:pPr>
            <a:fld id="{09954CA3-D4D3-9A48-835D-EE206C73C9EB}" type="slidenum">
              <a:rPr lang="en-US" smtClean="0"/>
              <a:pPr>
                <a:defRPr/>
              </a:pPr>
              <a:t>3</a:t>
            </a:fld>
            <a:endParaRPr lang="en-US" sz="600" dirty="0">
              <a:latin typeface="Times" charset="0"/>
            </a:endParaRPr>
          </a:p>
        </p:txBody>
      </p:sp>
    </p:spTree>
    <p:extLst>
      <p:ext uri="{BB962C8B-B14F-4D97-AF65-F5344CB8AC3E}">
        <p14:creationId xmlns:p14="http://schemas.microsoft.com/office/powerpoint/2010/main" val="12492442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22CD46-FF67-3B4C-89CD-A6ECFB6AC92C}"/>
              </a:ext>
            </a:extLst>
          </p:cNvPr>
          <p:cNvSpPr>
            <a:spLocks noGrp="1"/>
          </p:cNvSpPr>
          <p:nvPr>
            <p:ph type="sldNum" sz="quarter" idx="10"/>
          </p:nvPr>
        </p:nvSpPr>
        <p:spPr/>
        <p:txBody>
          <a:bodyPr/>
          <a:lstStyle/>
          <a:p>
            <a:pPr>
              <a:defRPr/>
            </a:pPr>
            <a:fld id="{09954CA3-D4D3-9A48-835D-EE206C73C9EB}" type="slidenum">
              <a:rPr lang="en-US" smtClean="0"/>
              <a:pPr>
                <a:defRPr/>
              </a:pPr>
              <a:t>30</a:t>
            </a:fld>
            <a:endParaRPr lang="en-US" sz="600" dirty="0">
              <a:latin typeface="Times" charset="0"/>
            </a:endParaRPr>
          </a:p>
        </p:txBody>
      </p:sp>
      <p:pic>
        <p:nvPicPr>
          <p:cNvPr id="8" name="Picture 7">
            <a:extLst>
              <a:ext uri="{FF2B5EF4-FFF2-40B4-BE49-F238E27FC236}">
                <a16:creationId xmlns:a16="http://schemas.microsoft.com/office/drawing/2014/main" id="{B3C3F4FB-7841-7F4E-9F11-394BF6E9E2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 y="0"/>
            <a:ext cx="9142195" cy="6858000"/>
          </a:xfrm>
          <a:prstGeom prst="rect">
            <a:avLst/>
          </a:prstGeom>
        </p:spPr>
      </p:pic>
      <p:sp>
        <p:nvSpPr>
          <p:cNvPr id="2" name="TextBox 1">
            <a:extLst>
              <a:ext uri="{FF2B5EF4-FFF2-40B4-BE49-F238E27FC236}">
                <a16:creationId xmlns:a16="http://schemas.microsoft.com/office/drawing/2014/main" id="{38EF932B-4BE9-6D43-8D21-42BC639BD558}"/>
              </a:ext>
            </a:extLst>
          </p:cNvPr>
          <p:cNvSpPr txBox="1"/>
          <p:nvPr/>
        </p:nvSpPr>
        <p:spPr>
          <a:xfrm>
            <a:off x="424260" y="6232565"/>
            <a:ext cx="3696333" cy="369332"/>
          </a:xfrm>
          <a:prstGeom prst="rect">
            <a:avLst/>
          </a:prstGeom>
          <a:noFill/>
        </p:spPr>
        <p:txBody>
          <a:bodyPr wrap="none" rtlCol="0">
            <a:spAutoFit/>
          </a:bodyPr>
          <a:lstStyle/>
          <a:p>
            <a:r>
              <a:rPr lang="en-US" dirty="0">
                <a:hlinkClick r:id="rId3"/>
              </a:rPr>
              <a:t>https://doi.org/10.1787/e92fa89e-en</a:t>
            </a:r>
            <a:endParaRPr lang="en-US" dirty="0"/>
          </a:p>
        </p:txBody>
      </p:sp>
    </p:spTree>
    <p:extLst>
      <p:ext uri="{BB962C8B-B14F-4D97-AF65-F5344CB8AC3E}">
        <p14:creationId xmlns:p14="http://schemas.microsoft.com/office/powerpoint/2010/main" val="4292818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3B94D7-F191-6A40-9EAE-C465DB305603}"/>
              </a:ext>
            </a:extLst>
          </p:cNvPr>
          <p:cNvSpPr>
            <a:spLocks noGrp="1"/>
          </p:cNvSpPr>
          <p:nvPr>
            <p:ph type="title"/>
          </p:nvPr>
        </p:nvSpPr>
        <p:spPr/>
        <p:txBody>
          <a:bodyPr/>
          <a:lstStyle/>
          <a:p>
            <a:r>
              <a:rPr lang="en-US" dirty="0"/>
              <a:t>Abstract</a:t>
            </a:r>
          </a:p>
        </p:txBody>
      </p:sp>
      <p:sp>
        <p:nvSpPr>
          <p:cNvPr id="5" name="Content Placeholder 4">
            <a:extLst>
              <a:ext uri="{FF2B5EF4-FFF2-40B4-BE49-F238E27FC236}">
                <a16:creationId xmlns:a16="http://schemas.microsoft.com/office/drawing/2014/main" id="{4DA4AB97-1AD3-0347-9F1D-824CDEB5B7FB}"/>
              </a:ext>
            </a:extLst>
          </p:cNvPr>
          <p:cNvSpPr>
            <a:spLocks noGrp="1"/>
          </p:cNvSpPr>
          <p:nvPr>
            <p:ph sz="quarter" idx="11"/>
          </p:nvPr>
        </p:nvSpPr>
        <p:spPr/>
        <p:txBody>
          <a:bodyPr>
            <a:normAutofit fontScale="70000" lnSpcReduction="20000"/>
          </a:bodyPr>
          <a:lstStyle/>
          <a:p>
            <a:r>
              <a:rPr lang="en-US" dirty="0"/>
              <a:t>International research data networks are critical for progress in many scientific domains and underpin efforts to promote open science. At the same time, many of these networks are fragile and the responsibilities for their support and performance are frequently distributed across a variety of different actors. This report explores the challenges and enablers for the effective functioning of international research data networks. It analyses the diversity and complexity of these networks, and issues such as governance and funding, in a selection of 32 cases. It includes a set of policy recommendations as a basis for building the shared understanding that is necessary to develop effective and sustainable international research data networks.</a:t>
            </a:r>
          </a:p>
          <a:p>
            <a:endParaRPr lang="en-US" dirty="0"/>
          </a:p>
        </p:txBody>
      </p:sp>
      <p:sp>
        <p:nvSpPr>
          <p:cNvPr id="3" name="Slide Number Placeholder 2">
            <a:extLst>
              <a:ext uri="{FF2B5EF4-FFF2-40B4-BE49-F238E27FC236}">
                <a16:creationId xmlns:a16="http://schemas.microsoft.com/office/drawing/2014/main" id="{4015292D-6A5C-5F4E-9677-8F91856BADEA}"/>
              </a:ext>
            </a:extLst>
          </p:cNvPr>
          <p:cNvSpPr>
            <a:spLocks noGrp="1"/>
          </p:cNvSpPr>
          <p:nvPr>
            <p:ph type="sldNum" sz="quarter" idx="12"/>
          </p:nvPr>
        </p:nvSpPr>
        <p:spPr/>
        <p:txBody>
          <a:bodyPr/>
          <a:lstStyle/>
          <a:p>
            <a:pPr>
              <a:defRPr/>
            </a:pPr>
            <a:fld id="{F817D2C8-52F3-3A44-9D55-8EF355D57667}" type="slidenum">
              <a:rPr lang="en-US" smtClean="0"/>
              <a:pPr>
                <a:defRPr/>
              </a:pPr>
              <a:t>31</a:t>
            </a:fld>
            <a:endParaRPr lang="en-US" sz="600" dirty="0">
              <a:latin typeface="Times" charset="0"/>
            </a:endParaRPr>
          </a:p>
        </p:txBody>
      </p:sp>
    </p:spTree>
    <p:extLst>
      <p:ext uri="{BB962C8B-B14F-4D97-AF65-F5344CB8AC3E}">
        <p14:creationId xmlns:p14="http://schemas.microsoft.com/office/powerpoint/2010/main" val="357374025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83CFC-755D-4943-A689-39EC191120F2}"/>
              </a:ext>
            </a:extLst>
          </p:cNvPr>
          <p:cNvSpPr>
            <a:spLocks noGrp="1"/>
          </p:cNvSpPr>
          <p:nvPr>
            <p:ph type="title"/>
          </p:nvPr>
        </p:nvSpPr>
        <p:spPr/>
        <p:txBody>
          <a:bodyPr/>
          <a:lstStyle/>
          <a:p>
            <a:r>
              <a:rPr lang="en-US" dirty="0"/>
              <a:t>GBIF Participants</a:t>
            </a:r>
          </a:p>
        </p:txBody>
      </p:sp>
      <p:sp>
        <p:nvSpPr>
          <p:cNvPr id="3" name="Content Placeholder 2">
            <a:extLst>
              <a:ext uri="{FF2B5EF4-FFF2-40B4-BE49-F238E27FC236}">
                <a16:creationId xmlns:a16="http://schemas.microsoft.com/office/drawing/2014/main" id="{36EB8162-96CD-6749-81F7-B68F01F7C930}"/>
              </a:ext>
            </a:extLst>
          </p:cNvPr>
          <p:cNvSpPr>
            <a:spLocks noGrp="1"/>
          </p:cNvSpPr>
          <p:nvPr>
            <p:ph sz="quarter" idx="11"/>
          </p:nvPr>
        </p:nvSpPr>
        <p:spPr/>
        <p:txBody>
          <a:bodyPr/>
          <a:lstStyle/>
          <a:p>
            <a:r>
              <a:rPr lang="en-US" dirty="0"/>
              <a:t>Donald </a:t>
            </a:r>
            <a:r>
              <a:rPr lang="en-US" dirty="0" err="1"/>
              <a:t>Holbern</a:t>
            </a:r>
            <a:r>
              <a:rPr lang="en-US" dirty="0"/>
              <a:t>, interviewed</a:t>
            </a:r>
          </a:p>
          <a:p>
            <a:r>
              <a:rPr lang="en-US" dirty="0"/>
              <a:t>Tim Hirsch, attended 30-31 March 2017 workshop in Brussels</a:t>
            </a:r>
          </a:p>
        </p:txBody>
      </p:sp>
      <p:sp>
        <p:nvSpPr>
          <p:cNvPr id="4" name="Slide Number Placeholder 3">
            <a:extLst>
              <a:ext uri="{FF2B5EF4-FFF2-40B4-BE49-F238E27FC236}">
                <a16:creationId xmlns:a16="http://schemas.microsoft.com/office/drawing/2014/main" id="{5CE44D27-884F-A846-B29D-00BFD2AD938D}"/>
              </a:ext>
            </a:extLst>
          </p:cNvPr>
          <p:cNvSpPr>
            <a:spLocks noGrp="1"/>
          </p:cNvSpPr>
          <p:nvPr>
            <p:ph type="sldNum" sz="quarter" idx="12"/>
          </p:nvPr>
        </p:nvSpPr>
        <p:spPr/>
        <p:txBody>
          <a:bodyPr/>
          <a:lstStyle/>
          <a:p>
            <a:pPr>
              <a:defRPr/>
            </a:pPr>
            <a:fld id="{09954CA3-D4D3-9A48-835D-EE206C73C9EB}" type="slidenum">
              <a:rPr lang="en-US" smtClean="0"/>
              <a:pPr>
                <a:defRPr/>
              </a:pPr>
              <a:t>32</a:t>
            </a:fld>
            <a:endParaRPr lang="en-US" sz="600" dirty="0">
              <a:latin typeface="Times" charset="0"/>
            </a:endParaRPr>
          </a:p>
        </p:txBody>
      </p:sp>
    </p:spTree>
    <p:extLst>
      <p:ext uri="{BB962C8B-B14F-4D97-AF65-F5344CB8AC3E}">
        <p14:creationId xmlns:p14="http://schemas.microsoft.com/office/powerpoint/2010/main" val="180830578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24A2-7F37-D446-A14B-2E78CB1759E1}"/>
              </a:ext>
            </a:extLst>
          </p:cNvPr>
          <p:cNvSpPr>
            <a:spLocks noGrp="1"/>
          </p:cNvSpPr>
          <p:nvPr>
            <p:ph type="title"/>
          </p:nvPr>
        </p:nvSpPr>
        <p:spPr/>
        <p:txBody>
          <a:bodyPr/>
          <a:lstStyle/>
          <a:p>
            <a:r>
              <a:rPr lang="en-US" dirty="0"/>
              <a:t>OECD Recommendations</a:t>
            </a:r>
          </a:p>
        </p:txBody>
      </p:sp>
      <p:sp>
        <p:nvSpPr>
          <p:cNvPr id="3" name="Content Placeholder 2">
            <a:extLst>
              <a:ext uri="{FF2B5EF4-FFF2-40B4-BE49-F238E27FC236}">
                <a16:creationId xmlns:a16="http://schemas.microsoft.com/office/drawing/2014/main" id="{5A6DDB7F-4ACA-B645-B9E3-C7CF86714DA2}"/>
              </a:ext>
            </a:extLst>
          </p:cNvPr>
          <p:cNvSpPr>
            <a:spLocks noGrp="1"/>
          </p:cNvSpPr>
          <p:nvPr>
            <p:ph sz="quarter" idx="11"/>
          </p:nvPr>
        </p:nvSpPr>
        <p:spPr/>
        <p:txBody>
          <a:bodyPr>
            <a:normAutofit fontScale="77500" lnSpcReduction="20000"/>
          </a:bodyPr>
          <a:lstStyle/>
          <a:p>
            <a:pPr marL="514350" indent="-514350">
              <a:buFont typeface="+mj-lt"/>
              <a:buAutoNum type="arabicParenR"/>
            </a:pPr>
            <a:r>
              <a:rPr lang="en-US" dirty="0"/>
              <a:t>Responsible national authorities should be identified and work toward common definitions of, and agreements on, open data. </a:t>
            </a:r>
          </a:p>
          <a:p>
            <a:pPr marL="514350" indent="-514350">
              <a:buFont typeface="+mj-lt"/>
              <a:buAutoNum type="arabicParenR"/>
            </a:pPr>
            <a:r>
              <a:rPr lang="en-US" dirty="0"/>
              <a:t>Governments need to work toward commonly agreed and enforced legal and ethical frameworks for the sharing of different types of public research data.</a:t>
            </a:r>
          </a:p>
          <a:p>
            <a:pPr marL="514350" indent="-514350">
              <a:buFont typeface="+mj-lt"/>
              <a:buAutoNum type="arabicParenR"/>
            </a:pPr>
            <a:r>
              <a:rPr lang="en-US" dirty="0"/>
              <a:t>All stakeholders need to </a:t>
            </a:r>
            <a:r>
              <a:rPr lang="en-US" dirty="0" err="1"/>
              <a:t>recognise</a:t>
            </a:r>
            <a:r>
              <a:rPr lang="en-US" dirty="0"/>
              <a:t> international research data networks as a critical part of the generic infrastructure for open science.</a:t>
            </a:r>
          </a:p>
          <a:p>
            <a:pPr marL="514350" indent="-514350">
              <a:buFont typeface="+mj-lt"/>
              <a:buAutoNum type="arabicParenR"/>
            </a:pPr>
            <a:r>
              <a:rPr lang="en-US" dirty="0"/>
              <a:t>Responsible national and international authorities must include data networks in long-term strategic planning and support processes for research infrastructure.</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A521C01-7355-EB42-BA5E-7D9E9C31FA4B}"/>
              </a:ext>
            </a:extLst>
          </p:cNvPr>
          <p:cNvSpPr>
            <a:spLocks noGrp="1"/>
          </p:cNvSpPr>
          <p:nvPr>
            <p:ph type="sldNum" sz="quarter" idx="12"/>
          </p:nvPr>
        </p:nvSpPr>
        <p:spPr/>
        <p:txBody>
          <a:bodyPr/>
          <a:lstStyle/>
          <a:p>
            <a:pPr>
              <a:defRPr/>
            </a:pPr>
            <a:fld id="{09954CA3-D4D3-9A48-835D-EE206C73C9EB}" type="slidenum">
              <a:rPr lang="en-US" smtClean="0"/>
              <a:pPr>
                <a:defRPr/>
              </a:pPr>
              <a:t>33</a:t>
            </a:fld>
            <a:endParaRPr lang="en-US" sz="600" dirty="0">
              <a:latin typeface="Times" charset="0"/>
            </a:endParaRPr>
          </a:p>
        </p:txBody>
      </p:sp>
    </p:spTree>
    <p:extLst>
      <p:ext uri="{BB962C8B-B14F-4D97-AF65-F5344CB8AC3E}">
        <p14:creationId xmlns:p14="http://schemas.microsoft.com/office/powerpoint/2010/main" val="399647273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24A2-7F37-D446-A14B-2E78CB1759E1}"/>
              </a:ext>
            </a:extLst>
          </p:cNvPr>
          <p:cNvSpPr>
            <a:spLocks noGrp="1"/>
          </p:cNvSpPr>
          <p:nvPr>
            <p:ph type="title"/>
          </p:nvPr>
        </p:nvSpPr>
        <p:spPr/>
        <p:txBody>
          <a:bodyPr/>
          <a:lstStyle/>
          <a:p>
            <a:r>
              <a:rPr lang="en-US" dirty="0"/>
              <a:t>OECD Recommendations</a:t>
            </a:r>
          </a:p>
        </p:txBody>
      </p:sp>
      <p:sp>
        <p:nvSpPr>
          <p:cNvPr id="3" name="Content Placeholder 2">
            <a:extLst>
              <a:ext uri="{FF2B5EF4-FFF2-40B4-BE49-F238E27FC236}">
                <a16:creationId xmlns:a16="http://schemas.microsoft.com/office/drawing/2014/main" id="{5A6DDB7F-4ACA-B645-B9E3-C7CF86714DA2}"/>
              </a:ext>
            </a:extLst>
          </p:cNvPr>
          <p:cNvSpPr>
            <a:spLocks noGrp="1"/>
          </p:cNvSpPr>
          <p:nvPr>
            <p:ph sz="quarter" idx="11"/>
          </p:nvPr>
        </p:nvSpPr>
        <p:spPr/>
        <p:txBody>
          <a:bodyPr>
            <a:normAutofit fontScale="55000" lnSpcReduction="20000"/>
          </a:bodyPr>
          <a:lstStyle/>
          <a:p>
            <a:pPr marL="514350" indent="-514350">
              <a:buFont typeface="+mj-lt"/>
              <a:buAutoNum type="arabicParenR" startAt="5"/>
            </a:pPr>
            <a:r>
              <a:rPr lang="en-US" dirty="0"/>
              <a:t>In establishing, developing, operating, and supporting international data networks the following “</a:t>
            </a:r>
            <a:r>
              <a:rPr lang="en-US" dirty="0" err="1"/>
              <a:t>organisational</a:t>
            </a:r>
            <a:r>
              <a:rPr lang="en-US" dirty="0"/>
              <a:t>” aspects should be taken into account:</a:t>
            </a:r>
          </a:p>
          <a:p>
            <a:pPr marL="0" indent="0">
              <a:buNone/>
            </a:pPr>
            <a:endParaRPr lang="en-US" dirty="0"/>
          </a:p>
          <a:p>
            <a:pPr lvl="1"/>
            <a:r>
              <a:rPr lang="en-US" dirty="0"/>
              <a:t>Networks should have a clearly defined user and data provider community. At the same time potential requirements of new users, e.g. in terms of interoperability, should not be ignored.</a:t>
            </a:r>
          </a:p>
          <a:p>
            <a:pPr lvl="1"/>
            <a:r>
              <a:rPr lang="en-US" dirty="0"/>
              <a:t>Networks should have a clear understanding of how they relate to other networks and how they fit into the global research and data sharing landscape. </a:t>
            </a:r>
          </a:p>
          <a:p>
            <a:pPr lvl="1"/>
            <a:r>
              <a:rPr lang="en-US" dirty="0"/>
              <a:t>Different governance models can succeed, but there is need to define clearly what is to be governed and to involve the data users and providers. </a:t>
            </a:r>
          </a:p>
          <a:p>
            <a:pPr lvl="1"/>
            <a:r>
              <a:rPr lang="en-US" dirty="0"/>
              <a:t>Roles and responsibilities across a network, e.g. for data curation versus service provision, must be clearly defined and, where possible, data champions identified</a:t>
            </a:r>
          </a:p>
          <a:p>
            <a:pPr lvl="1"/>
            <a:r>
              <a:rPr lang="en-US" dirty="0"/>
              <a:t>The necessary level of </a:t>
            </a:r>
            <a:r>
              <a:rPr lang="en-US" dirty="0" err="1"/>
              <a:t>standardisation</a:t>
            </a:r>
            <a:r>
              <a:rPr lang="en-US" dirty="0"/>
              <a:t> needs to be clearly defined taking into account user requirements and the need to maintain an appropriate balance of autonomy amongst network nodes and central control.</a:t>
            </a:r>
          </a:p>
          <a:p>
            <a:pPr lvl="1"/>
            <a:r>
              <a:rPr lang="en-US" dirty="0"/>
              <a:t>Objective and transparent mechanisms for network assessment should be based on standard quality management frameworks and certification of participating data repositories.</a:t>
            </a:r>
          </a:p>
          <a:p>
            <a:pPr lvl="1"/>
            <a:r>
              <a:rPr lang="en-US" dirty="0"/>
              <a:t>Consideration needs to be given to regional differences in capacity— infrastructure and human resources—and in culture, community needs and expectations.</a:t>
            </a:r>
          </a:p>
          <a:p>
            <a:pPr marL="0" indent="0">
              <a:buNone/>
            </a:pPr>
            <a:endParaRPr lang="en-US" dirty="0"/>
          </a:p>
        </p:txBody>
      </p:sp>
      <p:sp>
        <p:nvSpPr>
          <p:cNvPr id="4" name="Slide Number Placeholder 3">
            <a:extLst>
              <a:ext uri="{FF2B5EF4-FFF2-40B4-BE49-F238E27FC236}">
                <a16:creationId xmlns:a16="http://schemas.microsoft.com/office/drawing/2014/main" id="{EA521C01-7355-EB42-BA5E-7D9E9C31FA4B}"/>
              </a:ext>
            </a:extLst>
          </p:cNvPr>
          <p:cNvSpPr>
            <a:spLocks noGrp="1"/>
          </p:cNvSpPr>
          <p:nvPr>
            <p:ph type="sldNum" sz="quarter" idx="12"/>
          </p:nvPr>
        </p:nvSpPr>
        <p:spPr/>
        <p:txBody>
          <a:bodyPr/>
          <a:lstStyle/>
          <a:p>
            <a:pPr>
              <a:defRPr/>
            </a:pPr>
            <a:fld id="{09954CA3-D4D3-9A48-835D-EE206C73C9EB}" type="slidenum">
              <a:rPr lang="en-US" smtClean="0"/>
              <a:pPr>
                <a:defRPr/>
              </a:pPr>
              <a:t>34</a:t>
            </a:fld>
            <a:endParaRPr lang="en-US" sz="600" dirty="0">
              <a:latin typeface="Times" charset="0"/>
            </a:endParaRPr>
          </a:p>
        </p:txBody>
      </p:sp>
    </p:spTree>
    <p:extLst>
      <p:ext uri="{BB962C8B-B14F-4D97-AF65-F5344CB8AC3E}">
        <p14:creationId xmlns:p14="http://schemas.microsoft.com/office/powerpoint/2010/main" val="204916857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24A2-7F37-D446-A14B-2E78CB1759E1}"/>
              </a:ext>
            </a:extLst>
          </p:cNvPr>
          <p:cNvSpPr>
            <a:spLocks noGrp="1"/>
          </p:cNvSpPr>
          <p:nvPr>
            <p:ph type="title"/>
          </p:nvPr>
        </p:nvSpPr>
        <p:spPr/>
        <p:txBody>
          <a:bodyPr/>
          <a:lstStyle/>
          <a:p>
            <a:r>
              <a:rPr lang="en-US" dirty="0"/>
              <a:t>OECD Recommendations</a:t>
            </a:r>
          </a:p>
        </p:txBody>
      </p:sp>
      <p:sp>
        <p:nvSpPr>
          <p:cNvPr id="3" name="Content Placeholder 2">
            <a:extLst>
              <a:ext uri="{FF2B5EF4-FFF2-40B4-BE49-F238E27FC236}">
                <a16:creationId xmlns:a16="http://schemas.microsoft.com/office/drawing/2014/main" id="{5A6DDB7F-4ACA-B645-B9E3-C7CF86714DA2}"/>
              </a:ext>
            </a:extLst>
          </p:cNvPr>
          <p:cNvSpPr>
            <a:spLocks noGrp="1"/>
          </p:cNvSpPr>
          <p:nvPr>
            <p:ph sz="quarter" idx="11"/>
          </p:nvPr>
        </p:nvSpPr>
        <p:spPr/>
        <p:txBody>
          <a:bodyPr>
            <a:normAutofit fontScale="85000" lnSpcReduction="20000"/>
          </a:bodyPr>
          <a:lstStyle/>
          <a:p>
            <a:pPr marL="514350" indent="-514350">
              <a:buFont typeface="+mj-lt"/>
              <a:buAutoNum type="arabicParenR" startAt="6"/>
            </a:pPr>
            <a:r>
              <a:rPr lang="en-US" dirty="0"/>
              <a:t>Funders and host institutions should view internationally coordinated data networks as a long-term strategic investment and support them and engage with them accordingly. </a:t>
            </a:r>
          </a:p>
          <a:p>
            <a:pPr marL="514350" indent="-514350">
              <a:buFont typeface="+mj-lt"/>
              <a:buAutoNum type="arabicParenR" startAt="6"/>
            </a:pPr>
            <a:r>
              <a:rPr lang="en-US" dirty="0">
                <a:solidFill>
                  <a:schemeClr val="accent1"/>
                </a:solidFill>
              </a:rPr>
              <a:t>Networks should have clear business models</a:t>
            </a:r>
            <a:r>
              <a:rPr lang="en-US" dirty="0"/>
              <a:t>, including value propositions and measures of success that are relevant to their different stakeholders and these measures should be monitored.</a:t>
            </a:r>
          </a:p>
          <a:p>
            <a:pPr marL="514350" indent="-514350">
              <a:buFont typeface="+mj-lt"/>
              <a:buAutoNum type="arabicParenR" startAt="6"/>
            </a:pPr>
            <a:r>
              <a:rPr lang="en-US" dirty="0"/>
              <a:t>Funders should actively participate in relevant international discussions and forums to improve long-term functioning, support and coordination of data networks.</a:t>
            </a:r>
          </a:p>
          <a:p>
            <a:pPr marL="0" indent="0">
              <a:buNone/>
            </a:pPr>
            <a:endParaRPr lang="en-US" dirty="0"/>
          </a:p>
        </p:txBody>
      </p:sp>
      <p:sp>
        <p:nvSpPr>
          <p:cNvPr id="4" name="Slide Number Placeholder 3">
            <a:extLst>
              <a:ext uri="{FF2B5EF4-FFF2-40B4-BE49-F238E27FC236}">
                <a16:creationId xmlns:a16="http://schemas.microsoft.com/office/drawing/2014/main" id="{EA521C01-7355-EB42-BA5E-7D9E9C31FA4B}"/>
              </a:ext>
            </a:extLst>
          </p:cNvPr>
          <p:cNvSpPr>
            <a:spLocks noGrp="1"/>
          </p:cNvSpPr>
          <p:nvPr>
            <p:ph type="sldNum" sz="quarter" idx="12"/>
          </p:nvPr>
        </p:nvSpPr>
        <p:spPr/>
        <p:txBody>
          <a:bodyPr/>
          <a:lstStyle/>
          <a:p>
            <a:pPr>
              <a:defRPr/>
            </a:pPr>
            <a:fld id="{09954CA3-D4D3-9A48-835D-EE206C73C9EB}" type="slidenum">
              <a:rPr lang="en-US" smtClean="0"/>
              <a:pPr>
                <a:defRPr/>
              </a:pPr>
              <a:t>35</a:t>
            </a:fld>
            <a:endParaRPr lang="en-US" sz="600" dirty="0">
              <a:latin typeface="Times" charset="0"/>
            </a:endParaRPr>
          </a:p>
        </p:txBody>
      </p:sp>
    </p:spTree>
    <p:extLst>
      <p:ext uri="{BB962C8B-B14F-4D97-AF65-F5344CB8AC3E}">
        <p14:creationId xmlns:p14="http://schemas.microsoft.com/office/powerpoint/2010/main" val="187929441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9E073-3B87-3F4A-8237-09ADB17B8ECC}"/>
              </a:ext>
            </a:extLst>
          </p:cNvPr>
          <p:cNvSpPr>
            <a:spLocks noGrp="1"/>
          </p:cNvSpPr>
          <p:nvPr>
            <p:ph type="title"/>
          </p:nvPr>
        </p:nvSpPr>
        <p:spPr/>
        <p:txBody>
          <a:bodyPr>
            <a:normAutofit fontScale="90000"/>
          </a:bodyPr>
          <a:lstStyle/>
          <a:p>
            <a:r>
              <a:rPr lang="en-US" dirty="0"/>
              <a:t>Business Models and Sustainability</a:t>
            </a:r>
          </a:p>
        </p:txBody>
      </p:sp>
      <p:sp>
        <p:nvSpPr>
          <p:cNvPr id="3" name="Content Placeholder 2">
            <a:extLst>
              <a:ext uri="{FF2B5EF4-FFF2-40B4-BE49-F238E27FC236}">
                <a16:creationId xmlns:a16="http://schemas.microsoft.com/office/drawing/2014/main" id="{488201E9-FA80-8940-8F9D-71F9DB2D734C}"/>
              </a:ext>
            </a:extLst>
          </p:cNvPr>
          <p:cNvSpPr>
            <a:spLocks noGrp="1"/>
          </p:cNvSpPr>
          <p:nvPr>
            <p:ph sz="quarter" idx="11"/>
          </p:nvPr>
        </p:nvSpPr>
        <p:spPr>
          <a:xfrm>
            <a:off x="1077145" y="5426060"/>
            <a:ext cx="7076255" cy="883315"/>
          </a:xfrm>
        </p:spPr>
        <p:txBody>
          <a:bodyPr>
            <a:normAutofit/>
          </a:bodyPr>
          <a:lstStyle/>
          <a:p>
            <a:pPr marL="0" indent="0">
              <a:buNone/>
            </a:pPr>
            <a:r>
              <a:rPr lang="en-US" sz="2000" dirty="0"/>
              <a:t>“Sustaining Domain Repositories for Digital Data:  A White Paper,” Ember &amp; Hanisch, eds. (2013).</a:t>
            </a:r>
          </a:p>
          <a:p>
            <a:endParaRPr lang="en-US" sz="2000" dirty="0"/>
          </a:p>
        </p:txBody>
      </p:sp>
      <p:sp>
        <p:nvSpPr>
          <p:cNvPr id="4" name="Slide Number Placeholder 3">
            <a:extLst>
              <a:ext uri="{FF2B5EF4-FFF2-40B4-BE49-F238E27FC236}">
                <a16:creationId xmlns:a16="http://schemas.microsoft.com/office/drawing/2014/main" id="{583193D8-7AE3-0D4C-933D-072011BA9043}"/>
              </a:ext>
            </a:extLst>
          </p:cNvPr>
          <p:cNvSpPr>
            <a:spLocks noGrp="1"/>
          </p:cNvSpPr>
          <p:nvPr>
            <p:ph type="sldNum" sz="quarter" idx="12"/>
          </p:nvPr>
        </p:nvSpPr>
        <p:spPr/>
        <p:txBody>
          <a:bodyPr/>
          <a:lstStyle/>
          <a:p>
            <a:pPr>
              <a:defRPr/>
            </a:pPr>
            <a:fld id="{09954CA3-D4D3-9A48-835D-EE206C73C9EB}" type="slidenum">
              <a:rPr lang="en-US" smtClean="0"/>
              <a:pPr>
                <a:defRPr/>
              </a:pPr>
              <a:t>36</a:t>
            </a:fld>
            <a:endParaRPr lang="en-US" sz="600" dirty="0">
              <a:latin typeface="Times" charset="0"/>
            </a:endParaRPr>
          </a:p>
        </p:txBody>
      </p:sp>
      <p:pic>
        <p:nvPicPr>
          <p:cNvPr id="8" name="Picture 7">
            <a:extLst>
              <a:ext uri="{FF2B5EF4-FFF2-40B4-BE49-F238E27FC236}">
                <a16:creationId xmlns:a16="http://schemas.microsoft.com/office/drawing/2014/main" id="{D4D87ADE-D85E-EA48-99AF-3D3CB182F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6295"/>
            <a:ext cx="9144000" cy="4301067"/>
          </a:xfrm>
          <a:prstGeom prst="rect">
            <a:avLst/>
          </a:prstGeom>
        </p:spPr>
      </p:pic>
    </p:spTree>
    <p:extLst>
      <p:ext uri="{BB962C8B-B14F-4D97-AF65-F5344CB8AC3E}">
        <p14:creationId xmlns:p14="http://schemas.microsoft.com/office/powerpoint/2010/main" val="45832897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9E073-3B87-3F4A-8237-09ADB17B8ECC}"/>
              </a:ext>
            </a:extLst>
          </p:cNvPr>
          <p:cNvSpPr>
            <a:spLocks noGrp="1"/>
          </p:cNvSpPr>
          <p:nvPr>
            <p:ph type="title"/>
          </p:nvPr>
        </p:nvSpPr>
        <p:spPr/>
        <p:txBody>
          <a:bodyPr>
            <a:normAutofit fontScale="90000"/>
          </a:bodyPr>
          <a:lstStyle/>
          <a:p>
            <a:r>
              <a:rPr lang="en-US" dirty="0"/>
              <a:t>Business Models and Sustainability</a:t>
            </a:r>
          </a:p>
        </p:txBody>
      </p:sp>
      <p:sp>
        <p:nvSpPr>
          <p:cNvPr id="3" name="Content Placeholder 2">
            <a:extLst>
              <a:ext uri="{FF2B5EF4-FFF2-40B4-BE49-F238E27FC236}">
                <a16:creationId xmlns:a16="http://schemas.microsoft.com/office/drawing/2014/main" id="{488201E9-FA80-8940-8F9D-71F9DB2D734C}"/>
              </a:ext>
            </a:extLst>
          </p:cNvPr>
          <p:cNvSpPr>
            <a:spLocks noGrp="1"/>
          </p:cNvSpPr>
          <p:nvPr>
            <p:ph sz="quarter" idx="11"/>
          </p:nvPr>
        </p:nvSpPr>
        <p:spPr>
          <a:xfrm>
            <a:off x="1221030" y="5618085"/>
            <a:ext cx="7076255" cy="883315"/>
          </a:xfrm>
        </p:spPr>
        <p:txBody>
          <a:bodyPr>
            <a:normAutofit/>
          </a:bodyPr>
          <a:lstStyle/>
          <a:p>
            <a:pPr marL="0" indent="0">
              <a:buNone/>
            </a:pPr>
            <a:r>
              <a:rPr lang="en-US" sz="2000" dirty="0">
                <a:hlinkClick r:id="rId2"/>
              </a:rPr>
              <a:t>http://datacommunity.icpsr.umich.edu/sites/default/files/WhitePaper_ICPSR_SDRDD_121113.pdf</a:t>
            </a:r>
            <a:r>
              <a:rPr lang="en-US" sz="2000" dirty="0"/>
              <a:t> </a:t>
            </a:r>
          </a:p>
        </p:txBody>
      </p:sp>
      <p:sp>
        <p:nvSpPr>
          <p:cNvPr id="4" name="Slide Number Placeholder 3">
            <a:extLst>
              <a:ext uri="{FF2B5EF4-FFF2-40B4-BE49-F238E27FC236}">
                <a16:creationId xmlns:a16="http://schemas.microsoft.com/office/drawing/2014/main" id="{583193D8-7AE3-0D4C-933D-072011BA9043}"/>
              </a:ext>
            </a:extLst>
          </p:cNvPr>
          <p:cNvSpPr>
            <a:spLocks noGrp="1"/>
          </p:cNvSpPr>
          <p:nvPr>
            <p:ph type="sldNum" sz="quarter" idx="12"/>
          </p:nvPr>
        </p:nvSpPr>
        <p:spPr/>
        <p:txBody>
          <a:bodyPr/>
          <a:lstStyle/>
          <a:p>
            <a:pPr>
              <a:defRPr/>
            </a:pPr>
            <a:fld id="{09954CA3-D4D3-9A48-835D-EE206C73C9EB}" type="slidenum">
              <a:rPr lang="en-US" smtClean="0"/>
              <a:pPr>
                <a:defRPr/>
              </a:pPr>
              <a:t>37</a:t>
            </a:fld>
            <a:endParaRPr lang="en-US" sz="600" dirty="0">
              <a:latin typeface="Times" charset="0"/>
            </a:endParaRPr>
          </a:p>
        </p:txBody>
      </p:sp>
      <p:pic>
        <p:nvPicPr>
          <p:cNvPr id="9" name="Picture 8">
            <a:extLst>
              <a:ext uri="{FF2B5EF4-FFF2-40B4-BE49-F238E27FC236}">
                <a16:creationId xmlns:a16="http://schemas.microsoft.com/office/drawing/2014/main" id="{C273ECEE-00C8-B145-8C4C-85E2A9E35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2606"/>
            <a:ext cx="9144000" cy="3848669"/>
          </a:xfrm>
          <a:prstGeom prst="rect">
            <a:avLst/>
          </a:prstGeom>
        </p:spPr>
      </p:pic>
      <p:pic>
        <p:nvPicPr>
          <p:cNvPr id="11" name="Picture 10">
            <a:extLst>
              <a:ext uri="{FF2B5EF4-FFF2-40B4-BE49-F238E27FC236}">
                <a16:creationId xmlns:a16="http://schemas.microsoft.com/office/drawing/2014/main" id="{9F494351-F249-6740-BAB7-D5B32FB4C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5374"/>
            <a:ext cx="9144000" cy="1082211"/>
          </a:xfrm>
          <a:prstGeom prst="rect">
            <a:avLst/>
          </a:prstGeom>
        </p:spPr>
      </p:pic>
    </p:spTree>
    <p:extLst>
      <p:ext uri="{BB962C8B-B14F-4D97-AF65-F5344CB8AC3E}">
        <p14:creationId xmlns:p14="http://schemas.microsoft.com/office/powerpoint/2010/main" val="227462544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9E073-3B87-3F4A-8237-09ADB17B8ECC}"/>
              </a:ext>
            </a:extLst>
          </p:cNvPr>
          <p:cNvSpPr>
            <a:spLocks noGrp="1"/>
          </p:cNvSpPr>
          <p:nvPr>
            <p:ph type="title"/>
          </p:nvPr>
        </p:nvSpPr>
        <p:spPr/>
        <p:txBody>
          <a:bodyPr>
            <a:normAutofit fontScale="90000"/>
          </a:bodyPr>
          <a:lstStyle/>
          <a:p>
            <a:r>
              <a:rPr lang="en-US" dirty="0"/>
              <a:t>Business Models and Sustainability</a:t>
            </a:r>
          </a:p>
        </p:txBody>
      </p:sp>
      <p:sp>
        <p:nvSpPr>
          <p:cNvPr id="4" name="Slide Number Placeholder 3">
            <a:extLst>
              <a:ext uri="{FF2B5EF4-FFF2-40B4-BE49-F238E27FC236}">
                <a16:creationId xmlns:a16="http://schemas.microsoft.com/office/drawing/2014/main" id="{583193D8-7AE3-0D4C-933D-072011BA9043}"/>
              </a:ext>
            </a:extLst>
          </p:cNvPr>
          <p:cNvSpPr>
            <a:spLocks noGrp="1"/>
          </p:cNvSpPr>
          <p:nvPr>
            <p:ph type="sldNum" sz="quarter" idx="12"/>
          </p:nvPr>
        </p:nvSpPr>
        <p:spPr/>
        <p:txBody>
          <a:bodyPr/>
          <a:lstStyle/>
          <a:p>
            <a:pPr>
              <a:defRPr/>
            </a:pPr>
            <a:fld id="{09954CA3-D4D3-9A48-835D-EE206C73C9EB}" type="slidenum">
              <a:rPr lang="en-US" smtClean="0"/>
              <a:pPr>
                <a:defRPr/>
              </a:pPr>
              <a:t>38</a:t>
            </a:fld>
            <a:endParaRPr lang="en-US" sz="600" dirty="0">
              <a:latin typeface="Times" charset="0"/>
            </a:endParaRPr>
          </a:p>
        </p:txBody>
      </p:sp>
      <p:sp>
        <p:nvSpPr>
          <p:cNvPr id="6" name="Content Placeholder 5">
            <a:extLst>
              <a:ext uri="{FF2B5EF4-FFF2-40B4-BE49-F238E27FC236}">
                <a16:creationId xmlns:a16="http://schemas.microsoft.com/office/drawing/2014/main" id="{AD371FAB-D4D5-B543-A5E7-F952EFFE97D2}"/>
              </a:ext>
            </a:extLst>
          </p:cNvPr>
          <p:cNvSpPr>
            <a:spLocks noGrp="1"/>
          </p:cNvSpPr>
          <p:nvPr>
            <p:ph sz="quarter" idx="11"/>
          </p:nvPr>
        </p:nvSpPr>
        <p:spPr/>
        <p:txBody>
          <a:bodyPr>
            <a:normAutofit fontScale="77500" lnSpcReduction="20000"/>
          </a:bodyPr>
          <a:lstStyle/>
          <a:p>
            <a:r>
              <a:rPr lang="en-US" dirty="0"/>
              <a:t>RDA/WDS Interest Group:  Publishing Data Cost Recovery for Data Centers</a:t>
            </a:r>
          </a:p>
          <a:p>
            <a:r>
              <a:rPr lang="en-US" dirty="0"/>
              <a:t>Funding models examined:</a:t>
            </a:r>
          </a:p>
          <a:p>
            <a:pPr lvl="1"/>
            <a:r>
              <a:rPr lang="en-US" dirty="0"/>
              <a:t>Structurally funded</a:t>
            </a:r>
          </a:p>
          <a:p>
            <a:pPr lvl="1"/>
            <a:r>
              <a:rPr lang="en-US" dirty="0"/>
              <a:t>Data access charges</a:t>
            </a:r>
          </a:p>
          <a:p>
            <a:pPr lvl="1"/>
            <a:r>
              <a:rPr lang="en-US" dirty="0"/>
              <a:t>Data deposit fees</a:t>
            </a:r>
          </a:p>
          <a:p>
            <a:pPr lvl="1"/>
            <a:r>
              <a:rPr lang="en-US" dirty="0"/>
              <a:t>Supported by host institution</a:t>
            </a:r>
          </a:p>
          <a:p>
            <a:pPr lvl="1"/>
            <a:r>
              <a:rPr lang="en-US" dirty="0"/>
              <a:t>Diversified</a:t>
            </a:r>
          </a:p>
          <a:p>
            <a:pPr lvl="1"/>
            <a:r>
              <a:rPr lang="en-US" dirty="0"/>
              <a:t>Project funding</a:t>
            </a:r>
          </a:p>
          <a:p>
            <a:r>
              <a:rPr lang="en-US" dirty="0"/>
              <a:t>~40% of organizations interviewed were uncertain about future funding</a:t>
            </a:r>
          </a:p>
          <a:p>
            <a:r>
              <a:rPr lang="en-US" dirty="0"/>
              <a:t>Final report (February 2016): </a:t>
            </a:r>
            <a:r>
              <a:rPr lang="en-US" dirty="0">
                <a:hlinkClick r:id="rId2"/>
              </a:rPr>
              <a:t>https://rd-alliance.org/system/files/documents/Income_Streams_for_Data_Repositories-FINAL-160210.pdf</a:t>
            </a:r>
            <a:endParaRPr lang="en-US" dirty="0"/>
          </a:p>
          <a:p>
            <a:pPr marL="0" indent="0">
              <a:buNone/>
            </a:pPr>
            <a:endParaRPr lang="en-US" dirty="0"/>
          </a:p>
        </p:txBody>
      </p:sp>
    </p:spTree>
    <p:extLst>
      <p:ext uri="{BB962C8B-B14F-4D97-AF65-F5344CB8AC3E}">
        <p14:creationId xmlns:p14="http://schemas.microsoft.com/office/powerpoint/2010/main" val="272611580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9E073-3B87-3F4A-8237-09ADB17B8ECC}"/>
              </a:ext>
            </a:extLst>
          </p:cNvPr>
          <p:cNvSpPr>
            <a:spLocks noGrp="1"/>
          </p:cNvSpPr>
          <p:nvPr>
            <p:ph type="title"/>
          </p:nvPr>
        </p:nvSpPr>
        <p:spPr/>
        <p:txBody>
          <a:bodyPr>
            <a:normAutofit fontScale="90000"/>
          </a:bodyPr>
          <a:lstStyle/>
          <a:p>
            <a:r>
              <a:rPr lang="en-US" dirty="0"/>
              <a:t>Business Models and Sustainability</a:t>
            </a:r>
          </a:p>
        </p:txBody>
      </p:sp>
      <p:sp>
        <p:nvSpPr>
          <p:cNvPr id="4" name="Slide Number Placeholder 3">
            <a:extLst>
              <a:ext uri="{FF2B5EF4-FFF2-40B4-BE49-F238E27FC236}">
                <a16:creationId xmlns:a16="http://schemas.microsoft.com/office/drawing/2014/main" id="{583193D8-7AE3-0D4C-933D-072011BA9043}"/>
              </a:ext>
            </a:extLst>
          </p:cNvPr>
          <p:cNvSpPr>
            <a:spLocks noGrp="1"/>
          </p:cNvSpPr>
          <p:nvPr>
            <p:ph type="sldNum" sz="quarter" idx="12"/>
          </p:nvPr>
        </p:nvSpPr>
        <p:spPr/>
        <p:txBody>
          <a:bodyPr/>
          <a:lstStyle/>
          <a:p>
            <a:pPr>
              <a:defRPr/>
            </a:pPr>
            <a:fld id="{09954CA3-D4D3-9A48-835D-EE206C73C9EB}" type="slidenum">
              <a:rPr lang="en-US" smtClean="0"/>
              <a:pPr>
                <a:defRPr/>
              </a:pPr>
              <a:t>39</a:t>
            </a:fld>
            <a:endParaRPr lang="en-US" sz="600" dirty="0">
              <a:latin typeface="Times" charset="0"/>
            </a:endParaRPr>
          </a:p>
        </p:txBody>
      </p:sp>
      <p:pic>
        <p:nvPicPr>
          <p:cNvPr id="8" name="Picture 7">
            <a:extLst>
              <a:ext uri="{FF2B5EF4-FFF2-40B4-BE49-F238E27FC236}">
                <a16:creationId xmlns:a16="http://schemas.microsoft.com/office/drawing/2014/main" id="{B7A78606-6A13-B842-817F-BD687673E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 y="0"/>
            <a:ext cx="9140603" cy="6858000"/>
          </a:xfrm>
          <a:prstGeom prst="rect">
            <a:avLst/>
          </a:prstGeom>
        </p:spPr>
      </p:pic>
      <p:sp>
        <p:nvSpPr>
          <p:cNvPr id="9" name="TextBox 8">
            <a:extLst>
              <a:ext uri="{FF2B5EF4-FFF2-40B4-BE49-F238E27FC236}">
                <a16:creationId xmlns:a16="http://schemas.microsoft.com/office/drawing/2014/main" id="{076E42B2-5BE2-BE41-98BE-550136AE49EF}"/>
              </a:ext>
            </a:extLst>
          </p:cNvPr>
          <p:cNvSpPr txBox="1"/>
          <p:nvPr/>
        </p:nvSpPr>
        <p:spPr>
          <a:xfrm>
            <a:off x="539475" y="6232565"/>
            <a:ext cx="3775521" cy="369332"/>
          </a:xfrm>
          <a:prstGeom prst="rect">
            <a:avLst/>
          </a:prstGeom>
          <a:noFill/>
        </p:spPr>
        <p:txBody>
          <a:bodyPr wrap="none" rtlCol="0">
            <a:spAutoFit/>
          </a:bodyPr>
          <a:lstStyle/>
          <a:p>
            <a:r>
              <a:rPr lang="en-US" dirty="0">
                <a:hlinkClick r:id="rId3"/>
              </a:rPr>
              <a:t>https://doi.org/10.1787/302b12bb-en</a:t>
            </a:r>
            <a:endParaRPr lang="en-US" dirty="0"/>
          </a:p>
        </p:txBody>
      </p:sp>
    </p:spTree>
    <p:extLst>
      <p:ext uri="{BB962C8B-B14F-4D97-AF65-F5344CB8AC3E}">
        <p14:creationId xmlns:p14="http://schemas.microsoft.com/office/powerpoint/2010/main" val="364305809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F55E8-6CFF-1F4C-A3C1-C721B32BB305}"/>
              </a:ext>
            </a:extLst>
          </p:cNvPr>
          <p:cNvSpPr>
            <a:spLocks noGrp="1"/>
          </p:cNvSpPr>
          <p:nvPr>
            <p:ph type="title"/>
          </p:nvPr>
        </p:nvSpPr>
        <p:spPr>
          <a:xfrm>
            <a:off x="501070" y="76200"/>
            <a:ext cx="8218670" cy="762000"/>
          </a:xfrm>
        </p:spPr>
        <p:txBody>
          <a:bodyPr>
            <a:normAutofit fontScale="90000"/>
          </a:bodyPr>
          <a:lstStyle/>
          <a:p>
            <a:r>
              <a:rPr lang="en-US" dirty="0"/>
              <a:t>International Virtual Observatory Alliance</a:t>
            </a:r>
          </a:p>
        </p:txBody>
      </p:sp>
      <p:sp>
        <p:nvSpPr>
          <p:cNvPr id="4" name="Slide Number Placeholder 3">
            <a:extLst>
              <a:ext uri="{FF2B5EF4-FFF2-40B4-BE49-F238E27FC236}">
                <a16:creationId xmlns:a16="http://schemas.microsoft.com/office/drawing/2014/main" id="{D2430942-8263-E440-B5E5-41F3B027B295}"/>
              </a:ext>
            </a:extLst>
          </p:cNvPr>
          <p:cNvSpPr>
            <a:spLocks noGrp="1"/>
          </p:cNvSpPr>
          <p:nvPr>
            <p:ph type="sldNum" sz="quarter" idx="12"/>
          </p:nvPr>
        </p:nvSpPr>
        <p:spPr/>
        <p:txBody>
          <a:bodyPr/>
          <a:lstStyle/>
          <a:p>
            <a:pPr>
              <a:defRPr/>
            </a:pPr>
            <a:fld id="{09954CA3-D4D3-9A48-835D-EE206C73C9EB}" type="slidenum">
              <a:rPr lang="en-US" smtClean="0"/>
              <a:pPr>
                <a:defRPr/>
              </a:pPr>
              <a:t>4</a:t>
            </a:fld>
            <a:endParaRPr lang="en-US" sz="600" dirty="0">
              <a:latin typeface="Times" charset="0"/>
            </a:endParaRPr>
          </a:p>
        </p:txBody>
      </p:sp>
      <p:pic>
        <p:nvPicPr>
          <p:cNvPr id="6" name="Picture 5">
            <a:extLst>
              <a:ext uri="{FF2B5EF4-FFF2-40B4-BE49-F238E27FC236}">
                <a16:creationId xmlns:a16="http://schemas.microsoft.com/office/drawing/2014/main" id="{7653796B-6750-784B-A32B-7F6E96290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450" y="726056"/>
            <a:ext cx="8489310" cy="5857624"/>
          </a:xfrm>
          <a:prstGeom prst="rect">
            <a:avLst/>
          </a:prstGeom>
        </p:spPr>
      </p:pic>
      <p:sp>
        <p:nvSpPr>
          <p:cNvPr id="7" name="TextBox 6">
            <a:extLst>
              <a:ext uri="{FF2B5EF4-FFF2-40B4-BE49-F238E27FC236}">
                <a16:creationId xmlns:a16="http://schemas.microsoft.com/office/drawing/2014/main" id="{9B87F1B3-2A57-6E4E-A061-1670F50CD502}"/>
              </a:ext>
            </a:extLst>
          </p:cNvPr>
          <p:cNvSpPr txBox="1"/>
          <p:nvPr/>
        </p:nvSpPr>
        <p:spPr>
          <a:xfrm>
            <a:off x="6645870" y="3121760"/>
            <a:ext cx="2117054" cy="369332"/>
          </a:xfrm>
          <a:prstGeom prst="rect">
            <a:avLst/>
          </a:prstGeom>
          <a:noFill/>
        </p:spPr>
        <p:txBody>
          <a:bodyPr wrap="none" rtlCol="0">
            <a:spAutoFit/>
          </a:bodyPr>
          <a:lstStyle/>
          <a:p>
            <a:r>
              <a:rPr lang="en-US" dirty="0">
                <a:hlinkClick r:id="rId3"/>
              </a:rPr>
              <a:t>http://www.ivoa.net</a:t>
            </a:r>
            <a:endParaRPr lang="en-US" dirty="0"/>
          </a:p>
        </p:txBody>
      </p:sp>
    </p:spTree>
    <p:extLst>
      <p:ext uri="{BB962C8B-B14F-4D97-AF65-F5344CB8AC3E}">
        <p14:creationId xmlns:p14="http://schemas.microsoft.com/office/powerpoint/2010/main" val="30220149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9E073-3B87-3F4A-8237-09ADB17B8ECC}"/>
              </a:ext>
            </a:extLst>
          </p:cNvPr>
          <p:cNvSpPr>
            <a:spLocks noGrp="1"/>
          </p:cNvSpPr>
          <p:nvPr>
            <p:ph type="title"/>
          </p:nvPr>
        </p:nvSpPr>
        <p:spPr/>
        <p:txBody>
          <a:bodyPr>
            <a:normAutofit fontScale="90000"/>
          </a:bodyPr>
          <a:lstStyle/>
          <a:p>
            <a:r>
              <a:rPr lang="en-US" dirty="0"/>
              <a:t>Business Models and Sustainability</a:t>
            </a:r>
          </a:p>
        </p:txBody>
      </p:sp>
      <p:sp>
        <p:nvSpPr>
          <p:cNvPr id="3" name="Content Placeholder 2">
            <a:extLst>
              <a:ext uri="{FF2B5EF4-FFF2-40B4-BE49-F238E27FC236}">
                <a16:creationId xmlns:a16="http://schemas.microsoft.com/office/drawing/2014/main" id="{33808537-DF5B-504C-BDA7-7BA0B22D0D2E}"/>
              </a:ext>
            </a:extLst>
          </p:cNvPr>
          <p:cNvSpPr>
            <a:spLocks noGrp="1"/>
          </p:cNvSpPr>
          <p:nvPr>
            <p:ph sz="quarter" idx="11"/>
          </p:nvPr>
        </p:nvSpPr>
        <p:spPr/>
        <p:txBody>
          <a:bodyPr>
            <a:normAutofit fontScale="85000" lnSpcReduction="10000"/>
          </a:bodyPr>
          <a:lstStyle/>
          <a:p>
            <a:r>
              <a:rPr lang="en-US" dirty="0"/>
              <a:t>OECD study used same categories of revenue as RDA</a:t>
            </a:r>
          </a:p>
          <a:p>
            <a:pPr marL="0" indent="0">
              <a:buNone/>
            </a:pPr>
            <a:endParaRPr lang="en-US" dirty="0"/>
          </a:p>
          <a:p>
            <a:pPr marL="0" indent="0">
              <a:buNone/>
            </a:pPr>
            <a:r>
              <a:rPr lang="en-US" i="1" dirty="0"/>
              <a:t>“For research data repositories, all of these revenue sources can, and often do, come from the public purse and, directly or indirectly, out of research and higher education budgets. Thus, at a national research system level, the meta-question is how best to allocate this funding, including which entities should have responsibility for it and what selection mechanisms should they use?”</a:t>
            </a:r>
          </a:p>
          <a:p>
            <a:endParaRPr lang="en-US" dirty="0"/>
          </a:p>
        </p:txBody>
      </p:sp>
      <p:sp>
        <p:nvSpPr>
          <p:cNvPr id="4" name="Slide Number Placeholder 3">
            <a:extLst>
              <a:ext uri="{FF2B5EF4-FFF2-40B4-BE49-F238E27FC236}">
                <a16:creationId xmlns:a16="http://schemas.microsoft.com/office/drawing/2014/main" id="{583193D8-7AE3-0D4C-933D-072011BA9043}"/>
              </a:ext>
            </a:extLst>
          </p:cNvPr>
          <p:cNvSpPr>
            <a:spLocks noGrp="1"/>
          </p:cNvSpPr>
          <p:nvPr>
            <p:ph type="sldNum" sz="quarter" idx="12"/>
          </p:nvPr>
        </p:nvSpPr>
        <p:spPr/>
        <p:txBody>
          <a:bodyPr/>
          <a:lstStyle/>
          <a:p>
            <a:pPr>
              <a:defRPr/>
            </a:pPr>
            <a:fld id="{09954CA3-D4D3-9A48-835D-EE206C73C9EB}" type="slidenum">
              <a:rPr lang="en-US" smtClean="0"/>
              <a:pPr>
                <a:defRPr/>
              </a:pPr>
              <a:t>40</a:t>
            </a:fld>
            <a:endParaRPr lang="en-US" sz="600" dirty="0">
              <a:latin typeface="Times" charset="0"/>
            </a:endParaRPr>
          </a:p>
        </p:txBody>
      </p:sp>
    </p:spTree>
    <p:extLst>
      <p:ext uri="{BB962C8B-B14F-4D97-AF65-F5344CB8AC3E}">
        <p14:creationId xmlns:p14="http://schemas.microsoft.com/office/powerpoint/2010/main" val="297836324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54297-FA5A-9E46-865F-4998F0AEFFED}"/>
              </a:ext>
            </a:extLst>
          </p:cNvPr>
          <p:cNvSpPr>
            <a:spLocks noGrp="1"/>
          </p:cNvSpPr>
          <p:nvPr>
            <p:ph type="title"/>
          </p:nvPr>
        </p:nvSpPr>
        <p:spPr/>
        <p:txBody>
          <a:bodyPr/>
          <a:lstStyle/>
          <a:p>
            <a:r>
              <a:rPr lang="en-US" dirty="0"/>
              <a:t>OECD Recommendations</a:t>
            </a:r>
          </a:p>
        </p:txBody>
      </p:sp>
      <p:sp>
        <p:nvSpPr>
          <p:cNvPr id="3" name="Content Placeholder 2">
            <a:extLst>
              <a:ext uri="{FF2B5EF4-FFF2-40B4-BE49-F238E27FC236}">
                <a16:creationId xmlns:a16="http://schemas.microsoft.com/office/drawing/2014/main" id="{7352259E-13F2-924F-B3E5-F9F8E78CDE89}"/>
              </a:ext>
            </a:extLst>
          </p:cNvPr>
          <p:cNvSpPr>
            <a:spLocks noGrp="1"/>
          </p:cNvSpPr>
          <p:nvPr>
            <p:ph sz="quarter" idx="11"/>
          </p:nvPr>
        </p:nvSpPr>
        <p:spPr/>
        <p:txBody>
          <a:bodyPr>
            <a:normAutofit fontScale="70000" lnSpcReduction="20000"/>
          </a:bodyPr>
          <a:lstStyle/>
          <a:p>
            <a:pPr marL="514350" indent="-514350">
              <a:buFont typeface="+mj-lt"/>
              <a:buAutoNum type="arabicParenR"/>
            </a:pPr>
            <a:r>
              <a:rPr lang="en-US" dirty="0"/>
              <a:t>All stakeholders should </a:t>
            </a:r>
            <a:r>
              <a:rPr lang="en-US" dirty="0" err="1"/>
              <a:t>recognise</a:t>
            </a:r>
            <a:r>
              <a:rPr lang="en-US" dirty="0"/>
              <a:t> that research data repositories are an essential part of the infrastructure for open science.</a:t>
            </a:r>
          </a:p>
          <a:p>
            <a:pPr marL="514350" indent="-514350">
              <a:buFont typeface="+mj-lt"/>
              <a:buAutoNum type="arabicParenR"/>
            </a:pPr>
            <a:r>
              <a:rPr lang="en-US" dirty="0"/>
              <a:t>All research data repositories should have a clearly articulated business model.</a:t>
            </a:r>
          </a:p>
          <a:p>
            <a:pPr marL="514350" indent="-514350">
              <a:buFont typeface="+mj-lt"/>
              <a:buAutoNum type="arabicParenR"/>
            </a:pPr>
            <a:r>
              <a:rPr lang="en-US" dirty="0"/>
              <a:t>Policy makers, research funders, and other stakeholders need to consider the ways in which data repositories are funded, and the advantages and disadvantages of various business models in different circumstances.</a:t>
            </a:r>
          </a:p>
          <a:p>
            <a:pPr marL="514350" indent="-514350">
              <a:buFont typeface="+mj-lt"/>
              <a:buAutoNum type="arabicParenR"/>
            </a:pPr>
            <a:r>
              <a:rPr lang="en-US" dirty="0"/>
              <a:t>Research data repository business models are constrained by, and need to be aligned with, policy regulation (mandates) and incentives (including funding).</a:t>
            </a:r>
          </a:p>
          <a:p>
            <a:pPr marL="514350" indent="-514350">
              <a:buFont typeface="+mj-lt"/>
              <a:buAutoNum type="arabicParenR"/>
            </a:pPr>
            <a:r>
              <a:rPr lang="en-US" dirty="0"/>
              <a:t>In the context of financial sustainability, opportunities for cost </a:t>
            </a:r>
            <a:r>
              <a:rPr lang="en-US" dirty="0" err="1"/>
              <a:t>optimisation</a:t>
            </a:r>
            <a:r>
              <a:rPr lang="en-US" dirty="0"/>
              <a:t> should be explored in order to be able to effectively manage digital assets over time.</a:t>
            </a:r>
          </a:p>
          <a:p>
            <a:pPr marL="514350" indent="-514350">
              <a:buFont typeface="+mj-lt"/>
              <a:buAutoNum type="arabicParenR"/>
            </a:pPr>
            <a:endParaRPr lang="en-US" dirty="0"/>
          </a:p>
          <a:p>
            <a:pPr marL="514350" indent="-514350">
              <a:buFont typeface="+mj-lt"/>
              <a:buAutoNum type="arabicParenR"/>
            </a:pPr>
            <a:endParaRPr lang="en-US" dirty="0"/>
          </a:p>
          <a:p>
            <a:pPr marL="514350" indent="-514350">
              <a:buFont typeface="+mj-lt"/>
              <a:buAutoNum type="arabicParenR"/>
            </a:pPr>
            <a:endParaRPr lang="en-US" dirty="0"/>
          </a:p>
        </p:txBody>
      </p:sp>
      <p:sp>
        <p:nvSpPr>
          <p:cNvPr id="4" name="Slide Number Placeholder 3">
            <a:extLst>
              <a:ext uri="{FF2B5EF4-FFF2-40B4-BE49-F238E27FC236}">
                <a16:creationId xmlns:a16="http://schemas.microsoft.com/office/drawing/2014/main" id="{8AD78E54-8EBC-5D45-9041-EE3B11C726A5}"/>
              </a:ext>
            </a:extLst>
          </p:cNvPr>
          <p:cNvSpPr>
            <a:spLocks noGrp="1"/>
          </p:cNvSpPr>
          <p:nvPr>
            <p:ph type="sldNum" sz="quarter" idx="12"/>
          </p:nvPr>
        </p:nvSpPr>
        <p:spPr/>
        <p:txBody>
          <a:bodyPr/>
          <a:lstStyle/>
          <a:p>
            <a:pPr>
              <a:defRPr/>
            </a:pPr>
            <a:fld id="{09954CA3-D4D3-9A48-835D-EE206C73C9EB}" type="slidenum">
              <a:rPr lang="en-US" smtClean="0"/>
              <a:pPr>
                <a:defRPr/>
              </a:pPr>
              <a:t>41</a:t>
            </a:fld>
            <a:endParaRPr lang="en-US" sz="600" dirty="0">
              <a:latin typeface="Times" charset="0"/>
            </a:endParaRPr>
          </a:p>
        </p:txBody>
      </p:sp>
    </p:spTree>
    <p:extLst>
      <p:ext uri="{BB962C8B-B14F-4D97-AF65-F5344CB8AC3E}">
        <p14:creationId xmlns:p14="http://schemas.microsoft.com/office/powerpoint/2010/main" val="275916964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Discover, Access, Interoperate</a:t>
            </a:r>
          </a:p>
        </p:txBody>
      </p:sp>
      <p:sp>
        <p:nvSpPr>
          <p:cNvPr id="3" name="Content Placeholder 2"/>
          <p:cNvSpPr>
            <a:spLocks noGrp="1"/>
          </p:cNvSpPr>
          <p:nvPr>
            <p:ph sz="quarter" idx="11"/>
          </p:nvPr>
        </p:nvSpPr>
        <p:spPr>
          <a:xfrm>
            <a:off x="654691" y="1086295"/>
            <a:ext cx="7873024" cy="4876800"/>
          </a:xfrm>
        </p:spPr>
        <p:txBody>
          <a:bodyPr/>
          <a:lstStyle/>
          <a:p>
            <a:r>
              <a:rPr lang="en-US" dirty="0"/>
              <a:t>Why?</a:t>
            </a:r>
          </a:p>
          <a:p>
            <a:pPr lvl="1"/>
            <a:r>
              <a:rPr lang="en-US" dirty="0"/>
              <a:t>Support FAIR* principles:  Findable, Accessible, Interoperable, Re-usable</a:t>
            </a:r>
          </a:p>
          <a:p>
            <a:pPr lvl="1"/>
            <a:r>
              <a:rPr lang="en-US" dirty="0"/>
              <a:t>Assure maximum return on national investment in basic research</a:t>
            </a:r>
          </a:p>
          <a:p>
            <a:pPr lvl="1"/>
            <a:r>
              <a:rPr lang="en-US" dirty="0"/>
              <a:t>Demonstrate best practices</a:t>
            </a:r>
          </a:p>
          <a:p>
            <a:pPr lvl="1"/>
            <a:r>
              <a:rPr lang="en-US" dirty="0"/>
              <a:t>Address reproducibility “crisis”</a:t>
            </a:r>
          </a:p>
          <a:p>
            <a:r>
              <a:rPr lang="en-US" dirty="0"/>
              <a:t>US OMB, OSTP directives; FASTR legislation</a:t>
            </a:r>
          </a:p>
        </p:txBody>
      </p:sp>
      <p:sp>
        <p:nvSpPr>
          <p:cNvPr id="4" name="Slide Number Placeholder 3"/>
          <p:cNvSpPr>
            <a:spLocks noGrp="1"/>
          </p:cNvSpPr>
          <p:nvPr>
            <p:ph type="sldNum" sz="quarter" idx="12"/>
          </p:nvPr>
        </p:nvSpPr>
        <p:spPr/>
        <p:txBody>
          <a:bodyPr/>
          <a:lstStyle/>
          <a:p>
            <a:pPr>
              <a:defRPr/>
            </a:pPr>
            <a:fld id="{09954CA3-D4D3-9A48-835D-EE206C73C9EB}" type="slidenum">
              <a:rPr lang="en-US" smtClean="0"/>
              <a:pPr>
                <a:defRPr/>
              </a:pPr>
              <a:t>42</a:t>
            </a:fld>
            <a:endParaRPr lang="en-US" sz="600" dirty="0">
              <a:latin typeface="Times" charset="0"/>
            </a:endParaRPr>
          </a:p>
        </p:txBody>
      </p:sp>
      <p:sp>
        <p:nvSpPr>
          <p:cNvPr id="5" name="TextBox 4"/>
          <p:cNvSpPr txBox="1"/>
          <p:nvPr/>
        </p:nvSpPr>
        <p:spPr>
          <a:xfrm>
            <a:off x="943684" y="5709613"/>
            <a:ext cx="7161576" cy="369332"/>
          </a:xfrm>
          <a:prstGeom prst="rect">
            <a:avLst/>
          </a:prstGeom>
          <a:noFill/>
        </p:spPr>
        <p:txBody>
          <a:bodyPr wrap="none" rtlCol="0">
            <a:spAutoFit/>
          </a:bodyPr>
          <a:lstStyle/>
          <a:p>
            <a:r>
              <a:rPr lang="en-US" dirty="0"/>
              <a:t>*Wilkinson et al. 2016, </a:t>
            </a:r>
            <a:r>
              <a:rPr lang="en-US" i="1" dirty="0"/>
              <a:t>Nature Scientific Data</a:t>
            </a:r>
            <a:r>
              <a:rPr lang="en-US" dirty="0"/>
              <a:t>, DOI: 10.1038/sdata.2016.18</a:t>
            </a:r>
          </a:p>
        </p:txBody>
      </p:sp>
    </p:spTree>
    <p:extLst>
      <p:ext uri="{BB962C8B-B14F-4D97-AF65-F5344CB8AC3E}">
        <p14:creationId xmlns:p14="http://schemas.microsoft.com/office/powerpoint/2010/main" val="66950786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F0D9F-942E-E848-AE52-FD3D7246028F}"/>
              </a:ext>
            </a:extLst>
          </p:cNvPr>
          <p:cNvSpPr>
            <a:spLocks noGrp="1"/>
          </p:cNvSpPr>
          <p:nvPr>
            <p:ph type="title"/>
          </p:nvPr>
        </p:nvSpPr>
        <p:spPr/>
        <p:txBody>
          <a:bodyPr/>
          <a:lstStyle/>
          <a:p>
            <a:r>
              <a:rPr lang="en-US" dirty="0"/>
              <a:t>Registries</a:t>
            </a:r>
          </a:p>
        </p:txBody>
      </p:sp>
      <p:sp>
        <p:nvSpPr>
          <p:cNvPr id="4" name="Slide Number Placeholder 3">
            <a:extLst>
              <a:ext uri="{FF2B5EF4-FFF2-40B4-BE49-F238E27FC236}">
                <a16:creationId xmlns:a16="http://schemas.microsoft.com/office/drawing/2014/main" id="{939A1D3F-04D2-A448-BC45-DCD9CA6C7D09}"/>
              </a:ext>
            </a:extLst>
          </p:cNvPr>
          <p:cNvSpPr>
            <a:spLocks noGrp="1"/>
          </p:cNvSpPr>
          <p:nvPr>
            <p:ph type="sldNum" sz="quarter" idx="12"/>
          </p:nvPr>
        </p:nvSpPr>
        <p:spPr/>
        <p:txBody>
          <a:bodyPr/>
          <a:lstStyle/>
          <a:p>
            <a:pPr>
              <a:defRPr/>
            </a:pPr>
            <a:fld id="{09954CA3-D4D3-9A48-835D-EE206C73C9EB}" type="slidenum">
              <a:rPr lang="en-US" smtClean="0"/>
              <a:pPr>
                <a:defRPr/>
              </a:pPr>
              <a:t>43</a:t>
            </a:fld>
            <a:endParaRPr lang="en-US" sz="600" dirty="0">
              <a:latin typeface="Times" charset="0"/>
            </a:endParaRPr>
          </a:p>
        </p:txBody>
      </p:sp>
    </p:spTree>
    <p:extLst>
      <p:ext uri="{BB962C8B-B14F-4D97-AF65-F5344CB8AC3E}">
        <p14:creationId xmlns:p14="http://schemas.microsoft.com/office/powerpoint/2010/main" val="389362816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Observatory</a:t>
            </a:r>
          </a:p>
        </p:txBody>
      </p:sp>
      <p:sp>
        <p:nvSpPr>
          <p:cNvPr id="4" name="Slide Number Placeholder 3"/>
          <p:cNvSpPr>
            <a:spLocks noGrp="1"/>
          </p:cNvSpPr>
          <p:nvPr>
            <p:ph type="sldNum" sz="quarter" idx="12"/>
          </p:nvPr>
        </p:nvSpPr>
        <p:spPr/>
        <p:txBody>
          <a:bodyPr/>
          <a:lstStyle/>
          <a:p>
            <a:pPr>
              <a:defRPr/>
            </a:pPr>
            <a:fld id="{09954CA3-D4D3-9A48-835D-EE206C73C9EB}" type="slidenum">
              <a:rPr lang="en-US" smtClean="0"/>
              <a:pPr>
                <a:defRPr/>
              </a:pPr>
              <a:t>44</a:t>
            </a:fld>
            <a:endParaRPr lang="en-US" sz="600" dirty="0">
              <a:latin typeface="Times"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 y="740651"/>
            <a:ext cx="4933210" cy="545351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6358" y="757910"/>
            <a:ext cx="5015837" cy="5733300"/>
          </a:xfrm>
          <a:prstGeom prst="rect">
            <a:avLst/>
          </a:prstGeom>
        </p:spPr>
      </p:pic>
      <p:sp>
        <p:nvSpPr>
          <p:cNvPr id="3" name="TextBox 2">
            <a:extLst>
              <a:ext uri="{FF2B5EF4-FFF2-40B4-BE49-F238E27FC236}">
                <a16:creationId xmlns:a16="http://schemas.microsoft.com/office/drawing/2014/main" id="{27B28B6B-D5A6-DE4A-B083-F3B713FFBD33}"/>
              </a:ext>
            </a:extLst>
          </p:cNvPr>
          <p:cNvSpPr txBox="1"/>
          <p:nvPr/>
        </p:nvSpPr>
        <p:spPr>
          <a:xfrm rot="20138411">
            <a:off x="89193" y="479041"/>
            <a:ext cx="914866" cy="523220"/>
          </a:xfrm>
          <a:prstGeom prst="rect">
            <a:avLst/>
          </a:prstGeom>
          <a:noFill/>
          <a:effectLst>
            <a:glow rad="101600">
              <a:schemeClr val="accent1">
                <a:satMod val="175000"/>
                <a:alpha val="40000"/>
              </a:schemeClr>
            </a:glow>
          </a:effectLst>
        </p:spPr>
        <p:txBody>
          <a:bodyPr wrap="none" rtlCol="0">
            <a:spAutoFit/>
          </a:bodyPr>
          <a:lstStyle/>
          <a:p>
            <a:r>
              <a:rPr lang="en-US" sz="2800" dirty="0">
                <a:solidFill>
                  <a:schemeClr val="accent1"/>
                </a:solidFill>
              </a:rPr>
              <a:t>IVOA</a:t>
            </a:r>
          </a:p>
        </p:txBody>
      </p:sp>
    </p:spTree>
    <p:extLst>
      <p:ext uri="{BB962C8B-B14F-4D97-AF65-F5344CB8AC3E}">
        <p14:creationId xmlns:p14="http://schemas.microsoft.com/office/powerpoint/2010/main" val="156661006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 Resource Registry</a:t>
            </a:r>
          </a:p>
        </p:txBody>
      </p:sp>
      <p:sp>
        <p:nvSpPr>
          <p:cNvPr id="4" name="Slide Number Placeholder 3"/>
          <p:cNvSpPr>
            <a:spLocks noGrp="1"/>
          </p:cNvSpPr>
          <p:nvPr>
            <p:ph type="sldNum" sz="quarter" idx="12"/>
          </p:nvPr>
        </p:nvSpPr>
        <p:spPr/>
        <p:txBody>
          <a:bodyPr/>
          <a:lstStyle/>
          <a:p>
            <a:pPr>
              <a:defRPr/>
            </a:pPr>
            <a:fld id="{09954CA3-D4D3-9A48-835D-EE206C73C9EB}" type="slidenum">
              <a:rPr lang="en-US" smtClean="0"/>
              <a:pPr>
                <a:defRPr/>
              </a:pPr>
              <a:t>45</a:t>
            </a:fld>
            <a:endParaRPr lang="en-US" sz="600" dirty="0">
              <a:latin typeface="Times"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285" y="932675"/>
            <a:ext cx="8065050" cy="4938779"/>
          </a:xfrm>
          <a:prstGeom prst="rect">
            <a:avLst/>
          </a:prstGeom>
          <a:ln w="12700">
            <a:solidFill>
              <a:schemeClr val="accent1"/>
            </a:solidFill>
          </a:ln>
          <a:effectLst>
            <a:outerShdw blurRad="50800" dist="38100" dir="2700000" algn="tl" rotWithShape="0">
              <a:prstClr val="black">
                <a:alpha val="40000"/>
              </a:prstClr>
            </a:outerShdw>
          </a:effectLst>
        </p:spPr>
      </p:pic>
      <p:sp>
        <p:nvSpPr>
          <p:cNvPr id="6" name="TextBox 5"/>
          <p:cNvSpPr txBox="1"/>
          <p:nvPr/>
        </p:nvSpPr>
        <p:spPr>
          <a:xfrm>
            <a:off x="2958990" y="5871454"/>
            <a:ext cx="3402791" cy="369332"/>
          </a:xfrm>
          <a:prstGeom prst="rect">
            <a:avLst/>
          </a:prstGeom>
          <a:noFill/>
        </p:spPr>
        <p:txBody>
          <a:bodyPr wrap="none" rtlCol="0">
            <a:spAutoFit/>
          </a:bodyPr>
          <a:lstStyle/>
          <a:p>
            <a:r>
              <a:rPr lang="en-US" dirty="0">
                <a:hlinkClick r:id="rId3"/>
              </a:rPr>
              <a:t>https://materials.registry.nist.gov/</a:t>
            </a:r>
            <a:endParaRPr lang="en-US" dirty="0"/>
          </a:p>
        </p:txBody>
      </p:sp>
      <p:sp>
        <p:nvSpPr>
          <p:cNvPr id="7" name="TextBox 6">
            <a:extLst>
              <a:ext uri="{FF2B5EF4-FFF2-40B4-BE49-F238E27FC236}">
                <a16:creationId xmlns:a16="http://schemas.microsoft.com/office/drawing/2014/main" id="{699BDEBD-209B-A744-BA9A-B824F1CB601D}"/>
              </a:ext>
            </a:extLst>
          </p:cNvPr>
          <p:cNvSpPr txBox="1"/>
          <p:nvPr/>
        </p:nvSpPr>
        <p:spPr>
          <a:xfrm rot="20138411">
            <a:off x="144337" y="479041"/>
            <a:ext cx="804579" cy="523220"/>
          </a:xfrm>
          <a:prstGeom prst="rect">
            <a:avLst/>
          </a:prstGeom>
          <a:noFill/>
        </p:spPr>
        <p:txBody>
          <a:bodyPr wrap="none" rtlCol="0">
            <a:spAutoFit/>
          </a:bodyPr>
          <a:lstStyle/>
          <a:p>
            <a:r>
              <a:rPr lang="en-US" sz="2800" dirty="0">
                <a:solidFill>
                  <a:schemeClr val="accent1"/>
                </a:solidFill>
              </a:rPr>
              <a:t>RDA</a:t>
            </a:r>
          </a:p>
        </p:txBody>
      </p:sp>
    </p:spTree>
    <p:extLst>
      <p:ext uri="{BB962C8B-B14F-4D97-AF65-F5344CB8AC3E}">
        <p14:creationId xmlns:p14="http://schemas.microsoft.com/office/powerpoint/2010/main" val="68847852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9954CA3-D4D3-9A48-835D-EE206C73C9EB}" type="slidenum">
              <a:rPr lang="en-US" smtClean="0"/>
              <a:pPr>
                <a:defRPr/>
              </a:pPr>
              <a:t>46</a:t>
            </a:fld>
            <a:endParaRPr lang="en-US" sz="600" dirty="0">
              <a:latin typeface="Times"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640" y="395005"/>
            <a:ext cx="8604525" cy="5672662"/>
          </a:xfrm>
          <a:prstGeom prst="rect">
            <a:avLst/>
          </a:prstGeom>
          <a:ln w="12700">
            <a:solidFill>
              <a:schemeClr val="accent1"/>
            </a:solidFill>
          </a:ln>
          <a:effectLst>
            <a:outerShdw blurRad="50800" dist="38100" dir="2700000" algn="tl" rotWithShape="0">
              <a:prstClr val="black">
                <a:alpha val="40000"/>
              </a:prstClr>
            </a:outerShdw>
          </a:effectLst>
        </p:spPr>
      </p:pic>
      <p:sp>
        <p:nvSpPr>
          <p:cNvPr id="2" name="TextBox 1"/>
          <p:cNvSpPr txBox="1"/>
          <p:nvPr/>
        </p:nvSpPr>
        <p:spPr>
          <a:xfrm>
            <a:off x="2958990" y="1561873"/>
            <a:ext cx="3402791" cy="369332"/>
          </a:xfrm>
          <a:prstGeom prst="rect">
            <a:avLst/>
          </a:prstGeom>
          <a:noFill/>
        </p:spPr>
        <p:txBody>
          <a:bodyPr wrap="none" rtlCol="0">
            <a:spAutoFit/>
          </a:bodyPr>
          <a:lstStyle/>
          <a:p>
            <a:r>
              <a:rPr lang="en-US" dirty="0">
                <a:hlinkClick r:id="rId3"/>
              </a:rPr>
              <a:t>https://materials.registry.nist.gov/</a:t>
            </a:r>
            <a:endParaRPr lang="en-US" dirty="0"/>
          </a:p>
        </p:txBody>
      </p:sp>
    </p:spTree>
    <p:extLst>
      <p:ext uri="{BB962C8B-B14F-4D97-AF65-F5344CB8AC3E}">
        <p14:creationId xmlns:p14="http://schemas.microsoft.com/office/powerpoint/2010/main" val="174663468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9954CA3-D4D3-9A48-835D-EE206C73C9EB}" type="slidenum">
              <a:rPr lang="en-US" smtClean="0"/>
              <a:pPr>
                <a:defRPr/>
              </a:pPr>
              <a:t>47</a:t>
            </a:fld>
            <a:endParaRPr lang="en-US" sz="600" dirty="0">
              <a:latin typeface="Times"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285" y="318195"/>
            <a:ext cx="8026645" cy="6218645"/>
          </a:xfrm>
          <a:prstGeom prst="rect">
            <a:avLst/>
          </a:prstGeom>
          <a:ln w="12700">
            <a:solidFill>
              <a:schemeClr val="accent1"/>
            </a:solidFill>
          </a:ln>
          <a:effectLst>
            <a:outerShdw blurRad="50800" dist="38100" dir="2700000" algn="tl" rotWithShape="0">
              <a:prstClr val="black">
                <a:alpha val="40000"/>
              </a:prstClr>
            </a:outerShdw>
          </a:effectLst>
        </p:spPr>
      </p:pic>
      <p:sp>
        <p:nvSpPr>
          <p:cNvPr id="2" name="TextBox 1"/>
          <p:cNvSpPr txBox="1"/>
          <p:nvPr/>
        </p:nvSpPr>
        <p:spPr>
          <a:xfrm>
            <a:off x="3304635" y="755368"/>
            <a:ext cx="2195601" cy="369332"/>
          </a:xfrm>
          <a:prstGeom prst="rect">
            <a:avLst/>
          </a:prstGeom>
          <a:noFill/>
        </p:spPr>
        <p:txBody>
          <a:bodyPr wrap="none" rtlCol="0">
            <a:spAutoFit/>
          </a:bodyPr>
          <a:lstStyle/>
          <a:p>
            <a:r>
              <a:rPr lang="en-US" dirty="0">
                <a:hlinkClick r:id="rId3"/>
              </a:rPr>
              <a:t>http://imrr.bipm.org/</a:t>
            </a:r>
            <a:endParaRPr lang="en-US" dirty="0"/>
          </a:p>
        </p:txBody>
      </p:sp>
      <p:sp>
        <p:nvSpPr>
          <p:cNvPr id="6" name="TextBox 5">
            <a:extLst>
              <a:ext uri="{FF2B5EF4-FFF2-40B4-BE49-F238E27FC236}">
                <a16:creationId xmlns:a16="http://schemas.microsoft.com/office/drawing/2014/main" id="{74690E2A-F245-B647-BA0B-20DA137E8D70}"/>
              </a:ext>
            </a:extLst>
          </p:cNvPr>
          <p:cNvSpPr txBox="1"/>
          <p:nvPr/>
        </p:nvSpPr>
        <p:spPr>
          <a:xfrm rot="20138411">
            <a:off x="-59145" y="952864"/>
            <a:ext cx="955711" cy="523220"/>
          </a:xfrm>
          <a:prstGeom prst="rect">
            <a:avLst/>
          </a:prstGeom>
          <a:solidFill>
            <a:schemeClr val="bg1"/>
          </a:solidFill>
        </p:spPr>
        <p:txBody>
          <a:bodyPr wrap="none" rtlCol="0">
            <a:spAutoFit/>
          </a:bodyPr>
          <a:lstStyle/>
          <a:p>
            <a:r>
              <a:rPr lang="en-US" sz="2800" dirty="0">
                <a:solidFill>
                  <a:schemeClr val="accent1"/>
                </a:solidFill>
              </a:rPr>
              <a:t>NMIs</a:t>
            </a:r>
          </a:p>
        </p:txBody>
      </p:sp>
    </p:spTree>
    <p:extLst>
      <p:ext uri="{BB962C8B-B14F-4D97-AF65-F5344CB8AC3E}">
        <p14:creationId xmlns:p14="http://schemas.microsoft.com/office/powerpoint/2010/main" val="204793760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9954CA3-D4D3-9A48-835D-EE206C73C9EB}" type="slidenum">
              <a:rPr lang="en-US" smtClean="0"/>
              <a:pPr>
                <a:defRPr/>
              </a:pPr>
              <a:t>48</a:t>
            </a:fld>
            <a:endParaRPr lang="en-US" sz="600" dirty="0">
              <a:latin typeface="Times"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340" y="98126"/>
            <a:ext cx="7889970" cy="6326464"/>
          </a:xfrm>
          <a:prstGeom prst="rect">
            <a:avLst/>
          </a:prstGeom>
        </p:spPr>
      </p:pic>
    </p:spTree>
    <p:extLst>
      <p:ext uri="{BB962C8B-B14F-4D97-AF65-F5344CB8AC3E}">
        <p14:creationId xmlns:p14="http://schemas.microsoft.com/office/powerpoint/2010/main" val="46542180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0DC5DB-F777-A541-BE21-89A7A823BC07}"/>
              </a:ext>
            </a:extLst>
          </p:cNvPr>
          <p:cNvSpPr>
            <a:spLocks noGrp="1"/>
          </p:cNvSpPr>
          <p:nvPr>
            <p:ph type="sldNum" sz="quarter" idx="12"/>
          </p:nvPr>
        </p:nvSpPr>
        <p:spPr/>
        <p:txBody>
          <a:bodyPr/>
          <a:lstStyle/>
          <a:p>
            <a:pPr>
              <a:defRPr/>
            </a:pPr>
            <a:fld id="{09954CA3-D4D3-9A48-835D-EE206C73C9EB}" type="slidenum">
              <a:rPr lang="en-US" smtClean="0"/>
              <a:pPr>
                <a:defRPr/>
              </a:pPr>
              <a:t>49</a:t>
            </a:fld>
            <a:endParaRPr lang="en-US" sz="600" dirty="0">
              <a:latin typeface="Times" charset="0"/>
            </a:endParaRPr>
          </a:p>
        </p:txBody>
      </p:sp>
      <p:pic>
        <p:nvPicPr>
          <p:cNvPr id="8" name="Picture 7">
            <a:extLst>
              <a:ext uri="{FF2B5EF4-FFF2-40B4-BE49-F238E27FC236}">
                <a16:creationId xmlns:a16="http://schemas.microsoft.com/office/drawing/2014/main" id="{B31A5BC3-A95B-E44F-9E9F-30A8E8E615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228" y="0"/>
            <a:ext cx="7121544" cy="6858000"/>
          </a:xfrm>
          <a:prstGeom prst="rect">
            <a:avLst/>
          </a:prstGeom>
        </p:spPr>
      </p:pic>
      <p:sp>
        <p:nvSpPr>
          <p:cNvPr id="5" name="TextBox 4">
            <a:extLst>
              <a:ext uri="{FF2B5EF4-FFF2-40B4-BE49-F238E27FC236}">
                <a16:creationId xmlns:a16="http://schemas.microsoft.com/office/drawing/2014/main" id="{954EBA37-0446-4344-950B-B63D4C0644FB}"/>
              </a:ext>
            </a:extLst>
          </p:cNvPr>
          <p:cNvSpPr txBox="1"/>
          <p:nvPr/>
        </p:nvSpPr>
        <p:spPr>
          <a:xfrm rot="20138411">
            <a:off x="-53316" y="1362241"/>
            <a:ext cx="2102627" cy="954107"/>
          </a:xfrm>
          <a:prstGeom prst="rect">
            <a:avLst/>
          </a:prstGeom>
          <a:noFill/>
        </p:spPr>
        <p:txBody>
          <a:bodyPr wrap="none" rtlCol="0">
            <a:spAutoFit/>
          </a:bodyPr>
          <a:lstStyle/>
          <a:p>
            <a:r>
              <a:rPr lang="en-US" sz="2800" dirty="0">
                <a:solidFill>
                  <a:schemeClr val="accent1"/>
                </a:solidFill>
              </a:rPr>
              <a:t>GHG</a:t>
            </a:r>
          </a:p>
          <a:p>
            <a:r>
              <a:rPr lang="en-US" sz="2800" dirty="0">
                <a:solidFill>
                  <a:schemeClr val="accent1"/>
                </a:solidFill>
              </a:rPr>
              <a:t>collaboration</a:t>
            </a:r>
          </a:p>
        </p:txBody>
      </p:sp>
    </p:spTree>
    <p:extLst>
      <p:ext uri="{BB962C8B-B14F-4D97-AF65-F5344CB8AC3E}">
        <p14:creationId xmlns:p14="http://schemas.microsoft.com/office/powerpoint/2010/main" val="216868955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7FFDD-7E23-9342-87B1-965E8A2994F3}"/>
              </a:ext>
            </a:extLst>
          </p:cNvPr>
          <p:cNvSpPr>
            <a:spLocks noGrp="1"/>
          </p:cNvSpPr>
          <p:nvPr>
            <p:ph type="title"/>
          </p:nvPr>
        </p:nvSpPr>
        <p:spPr/>
        <p:txBody>
          <a:bodyPr/>
          <a:lstStyle/>
          <a:p>
            <a:r>
              <a:rPr lang="en-US" dirty="0"/>
              <a:t>IVOA Origins</a:t>
            </a:r>
          </a:p>
        </p:txBody>
      </p:sp>
      <p:sp>
        <p:nvSpPr>
          <p:cNvPr id="3" name="Content Placeholder 2">
            <a:extLst>
              <a:ext uri="{FF2B5EF4-FFF2-40B4-BE49-F238E27FC236}">
                <a16:creationId xmlns:a16="http://schemas.microsoft.com/office/drawing/2014/main" id="{AF908DC2-19D0-4847-AD34-DDB5A6E08EC6}"/>
              </a:ext>
            </a:extLst>
          </p:cNvPr>
          <p:cNvSpPr>
            <a:spLocks noGrp="1"/>
          </p:cNvSpPr>
          <p:nvPr>
            <p:ph sz="quarter" idx="11"/>
          </p:nvPr>
        </p:nvSpPr>
        <p:spPr/>
        <p:txBody>
          <a:bodyPr>
            <a:normAutofit fontScale="92500" lnSpcReduction="20000"/>
          </a:bodyPr>
          <a:lstStyle/>
          <a:p>
            <a:r>
              <a:rPr lang="en-US" dirty="0"/>
              <a:t>1998-1999:  “Virtual Observatory” concept arises in the US National Academy’s decadal survey for astronomy</a:t>
            </a:r>
          </a:p>
          <a:p>
            <a:r>
              <a:rPr lang="en-US" dirty="0"/>
              <a:t>2000:  June, US National Virtual Observatory collaboration</a:t>
            </a:r>
          </a:p>
          <a:p>
            <a:r>
              <a:rPr lang="en-US" dirty="0"/>
              <a:t>2000:  August, IVOA formed, </a:t>
            </a:r>
            <a:r>
              <a:rPr lang="en-US" dirty="0" err="1"/>
              <a:t>Garching</a:t>
            </a:r>
            <a:r>
              <a:rPr lang="en-US" dirty="0"/>
              <a:t>, Germany</a:t>
            </a:r>
          </a:p>
          <a:p>
            <a:pPr lvl="1"/>
            <a:r>
              <a:rPr lang="en-US" dirty="0"/>
              <a:t>US (NVO), UK (</a:t>
            </a:r>
            <a:r>
              <a:rPr lang="en-US" dirty="0" err="1"/>
              <a:t>AstroGrid</a:t>
            </a:r>
            <a:r>
              <a:rPr lang="en-US" dirty="0"/>
              <a:t>), EU/ESO (</a:t>
            </a:r>
            <a:r>
              <a:rPr lang="en-US" dirty="0" err="1"/>
              <a:t>AstroVirtel</a:t>
            </a:r>
            <a:r>
              <a:rPr lang="en-US" dirty="0"/>
              <a:t>)</a:t>
            </a:r>
          </a:p>
          <a:p>
            <a:r>
              <a:rPr lang="en-US" dirty="0"/>
              <a:t>2002:  January, first technical meeting, Strasbourg; October, second technical meeting, Baltimore, Cone Search protocol defined</a:t>
            </a:r>
          </a:p>
        </p:txBody>
      </p:sp>
      <p:sp>
        <p:nvSpPr>
          <p:cNvPr id="4" name="Slide Number Placeholder 3">
            <a:extLst>
              <a:ext uri="{FF2B5EF4-FFF2-40B4-BE49-F238E27FC236}">
                <a16:creationId xmlns:a16="http://schemas.microsoft.com/office/drawing/2014/main" id="{C5048A77-D926-644A-9527-622CF838321A}"/>
              </a:ext>
            </a:extLst>
          </p:cNvPr>
          <p:cNvSpPr>
            <a:spLocks noGrp="1"/>
          </p:cNvSpPr>
          <p:nvPr>
            <p:ph type="sldNum" sz="quarter" idx="12"/>
          </p:nvPr>
        </p:nvSpPr>
        <p:spPr/>
        <p:txBody>
          <a:bodyPr/>
          <a:lstStyle/>
          <a:p>
            <a:pPr>
              <a:defRPr/>
            </a:pPr>
            <a:fld id="{09954CA3-D4D3-9A48-835D-EE206C73C9EB}" type="slidenum">
              <a:rPr lang="en-US" smtClean="0"/>
              <a:pPr>
                <a:defRPr/>
              </a:pPr>
              <a:t>5</a:t>
            </a:fld>
            <a:endParaRPr lang="en-US" sz="600" dirty="0">
              <a:latin typeface="Times" charset="0"/>
            </a:endParaRPr>
          </a:p>
        </p:txBody>
      </p:sp>
    </p:spTree>
    <p:extLst>
      <p:ext uri="{BB962C8B-B14F-4D97-AF65-F5344CB8AC3E}">
        <p14:creationId xmlns:p14="http://schemas.microsoft.com/office/powerpoint/2010/main" val="346735328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3169C-2558-8245-8831-3EE7ED525FAB}"/>
              </a:ext>
            </a:extLst>
          </p:cNvPr>
          <p:cNvSpPr>
            <a:spLocks noGrp="1"/>
          </p:cNvSpPr>
          <p:nvPr>
            <p:ph type="title"/>
          </p:nvPr>
        </p:nvSpPr>
        <p:spPr/>
        <p:txBody>
          <a:bodyPr/>
          <a:lstStyle/>
          <a:p>
            <a:r>
              <a:rPr lang="en-US" dirty="0"/>
              <a:t>GHG Metadata</a:t>
            </a:r>
          </a:p>
        </p:txBody>
      </p:sp>
      <p:sp>
        <p:nvSpPr>
          <p:cNvPr id="4" name="Slide Number Placeholder 3">
            <a:extLst>
              <a:ext uri="{FF2B5EF4-FFF2-40B4-BE49-F238E27FC236}">
                <a16:creationId xmlns:a16="http://schemas.microsoft.com/office/drawing/2014/main" id="{EA70353F-D9BB-DB41-BA75-22B04C49A025}"/>
              </a:ext>
            </a:extLst>
          </p:cNvPr>
          <p:cNvSpPr>
            <a:spLocks noGrp="1"/>
          </p:cNvSpPr>
          <p:nvPr>
            <p:ph type="sldNum" sz="quarter" idx="12"/>
          </p:nvPr>
        </p:nvSpPr>
        <p:spPr/>
        <p:txBody>
          <a:bodyPr/>
          <a:lstStyle/>
          <a:p>
            <a:pPr>
              <a:defRPr/>
            </a:pPr>
            <a:fld id="{09954CA3-D4D3-9A48-835D-EE206C73C9EB}" type="slidenum">
              <a:rPr lang="en-US" smtClean="0"/>
              <a:pPr>
                <a:defRPr/>
              </a:pPr>
              <a:t>50</a:t>
            </a:fld>
            <a:endParaRPr lang="en-US" sz="600" dirty="0">
              <a:latin typeface="Times" charset="0"/>
            </a:endParaRPr>
          </a:p>
        </p:txBody>
      </p:sp>
      <p:pic>
        <p:nvPicPr>
          <p:cNvPr id="6" name="Picture 5">
            <a:extLst>
              <a:ext uri="{FF2B5EF4-FFF2-40B4-BE49-F238E27FC236}">
                <a16:creationId xmlns:a16="http://schemas.microsoft.com/office/drawing/2014/main" id="{B0C1E748-F3E1-8D43-88BF-7CE0809E6E8A}"/>
              </a:ext>
            </a:extLst>
          </p:cNvPr>
          <p:cNvPicPr>
            <a:picLocks noChangeAspect="1"/>
          </p:cNvPicPr>
          <p:nvPr/>
        </p:nvPicPr>
        <p:blipFill rotWithShape="1">
          <a:blip r:embed="rId2">
            <a:extLst>
              <a:ext uri="{28A0092B-C50C-407E-A947-70E740481C1C}">
                <a14:useLocalDpi xmlns:a14="http://schemas.microsoft.com/office/drawing/2010/main" val="0"/>
              </a:ext>
            </a:extLst>
          </a:blip>
          <a:srcRect l="-38" t="-44" r="38" b="65164"/>
          <a:stretch/>
        </p:blipFill>
        <p:spPr>
          <a:xfrm>
            <a:off x="769905" y="1163105"/>
            <a:ext cx="2613536" cy="2392065"/>
          </a:xfrm>
          <a:prstGeom prst="rect">
            <a:avLst/>
          </a:prstGeom>
        </p:spPr>
      </p:pic>
      <p:pic>
        <p:nvPicPr>
          <p:cNvPr id="8" name="Picture 7">
            <a:extLst>
              <a:ext uri="{FF2B5EF4-FFF2-40B4-BE49-F238E27FC236}">
                <a16:creationId xmlns:a16="http://schemas.microsoft.com/office/drawing/2014/main" id="{D7DD5957-A07D-F64F-899E-1B45DC59BA02}"/>
              </a:ext>
            </a:extLst>
          </p:cNvPr>
          <p:cNvPicPr>
            <a:picLocks noChangeAspect="1"/>
          </p:cNvPicPr>
          <p:nvPr/>
        </p:nvPicPr>
        <p:blipFill rotWithShape="1">
          <a:blip r:embed="rId2">
            <a:extLst>
              <a:ext uri="{28A0092B-C50C-407E-A947-70E740481C1C}">
                <a14:useLocalDpi xmlns:a14="http://schemas.microsoft.com/office/drawing/2010/main" val="0"/>
              </a:ext>
            </a:extLst>
          </a:blip>
          <a:srcRect t="33760" b="30400"/>
          <a:stretch/>
        </p:blipFill>
        <p:spPr>
          <a:xfrm>
            <a:off x="3379449" y="2315254"/>
            <a:ext cx="2613536" cy="2457921"/>
          </a:xfrm>
          <a:prstGeom prst="rect">
            <a:avLst/>
          </a:prstGeom>
        </p:spPr>
      </p:pic>
      <p:pic>
        <p:nvPicPr>
          <p:cNvPr id="10" name="Picture 9">
            <a:extLst>
              <a:ext uri="{FF2B5EF4-FFF2-40B4-BE49-F238E27FC236}">
                <a16:creationId xmlns:a16="http://schemas.microsoft.com/office/drawing/2014/main" id="{EA527094-DC16-E74E-8755-D364F9E43D2E}"/>
              </a:ext>
            </a:extLst>
          </p:cNvPr>
          <p:cNvPicPr>
            <a:picLocks noChangeAspect="1"/>
          </p:cNvPicPr>
          <p:nvPr/>
        </p:nvPicPr>
        <p:blipFill rotWithShape="1">
          <a:blip r:embed="rId2">
            <a:extLst>
              <a:ext uri="{28A0092B-C50C-407E-A947-70E740481C1C}">
                <a14:useLocalDpi xmlns:a14="http://schemas.microsoft.com/office/drawing/2010/main" val="0"/>
              </a:ext>
            </a:extLst>
          </a:blip>
          <a:srcRect t="69600"/>
          <a:stretch/>
        </p:blipFill>
        <p:spPr>
          <a:xfrm>
            <a:off x="6069861" y="3467405"/>
            <a:ext cx="2613536" cy="2084825"/>
          </a:xfrm>
          <a:prstGeom prst="rect">
            <a:avLst/>
          </a:prstGeom>
        </p:spPr>
      </p:pic>
    </p:spTree>
    <p:extLst>
      <p:ext uri="{BB962C8B-B14F-4D97-AF65-F5344CB8AC3E}">
        <p14:creationId xmlns:p14="http://schemas.microsoft.com/office/powerpoint/2010/main" val="375967110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ＭＳ Ｐゴシック" charset="0"/>
              </a:rPr>
              <a:t>Federated Architecture</a:t>
            </a:r>
            <a:endParaRPr lang="en-US" dirty="0"/>
          </a:p>
        </p:txBody>
      </p:sp>
      <p:sp>
        <p:nvSpPr>
          <p:cNvPr id="4" name="Slide Number Placeholder 3"/>
          <p:cNvSpPr>
            <a:spLocks noGrp="1"/>
          </p:cNvSpPr>
          <p:nvPr>
            <p:ph type="sldNum" sz="quarter" idx="12"/>
          </p:nvPr>
        </p:nvSpPr>
        <p:spPr/>
        <p:txBody>
          <a:bodyPr/>
          <a:lstStyle/>
          <a:p>
            <a:pPr>
              <a:defRPr/>
            </a:pPr>
            <a:fld id="{09954CA3-D4D3-9A48-835D-EE206C73C9EB}" type="slidenum">
              <a:rPr lang="en-US" smtClean="0"/>
              <a:pPr>
                <a:defRPr/>
              </a:pPr>
              <a:t>51</a:t>
            </a:fld>
            <a:endParaRPr lang="en-US" sz="600" dirty="0">
              <a:latin typeface="Times" charset="0"/>
            </a:endParaRPr>
          </a:p>
        </p:txBody>
      </p:sp>
      <p:sp>
        <p:nvSpPr>
          <p:cNvPr id="12" name="Text Box 23"/>
          <p:cNvSpPr txBox="1">
            <a:spLocks noChangeArrowheads="1"/>
          </p:cNvSpPr>
          <p:nvPr/>
        </p:nvSpPr>
        <p:spPr bwMode="auto">
          <a:xfrm>
            <a:off x="846715" y="3657820"/>
            <a:ext cx="1134032"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r>
              <a:rPr lang="en-US" dirty="0">
                <a:solidFill>
                  <a:srgbClr val="263B86"/>
                </a:solidFill>
                <a:latin typeface="Helvetica"/>
                <a:cs typeface="Helvetica"/>
              </a:rPr>
              <a:t>major</a:t>
            </a:r>
          </a:p>
          <a:p>
            <a:pPr algn="r"/>
            <a:r>
              <a:rPr lang="en-US" dirty="0">
                <a:solidFill>
                  <a:srgbClr val="263B86"/>
                </a:solidFill>
                <a:latin typeface="Helvetica"/>
                <a:cs typeface="Helvetica"/>
              </a:rPr>
              <a:t>data</a:t>
            </a:r>
          </a:p>
          <a:p>
            <a:pPr algn="r"/>
            <a:r>
              <a:rPr lang="en-US" dirty="0">
                <a:solidFill>
                  <a:srgbClr val="263B86"/>
                </a:solidFill>
                <a:latin typeface="Helvetica"/>
                <a:cs typeface="Helvetica"/>
              </a:rPr>
              <a:t>providers</a:t>
            </a:r>
          </a:p>
        </p:txBody>
      </p:sp>
      <p:grpSp>
        <p:nvGrpSpPr>
          <p:cNvPr id="13" name="Group 12"/>
          <p:cNvGrpSpPr>
            <a:grpSpLocks/>
          </p:cNvGrpSpPr>
          <p:nvPr/>
        </p:nvGrpSpPr>
        <p:grpSpPr bwMode="auto">
          <a:xfrm>
            <a:off x="2114453" y="3951770"/>
            <a:ext cx="1323108" cy="960895"/>
            <a:chOff x="2832" y="2352"/>
            <a:chExt cx="864" cy="624"/>
          </a:xfrm>
        </p:grpSpPr>
        <p:sp>
          <p:nvSpPr>
            <p:cNvPr id="14" name="AutoShape 3"/>
            <p:cNvSpPr>
              <a:spLocks noChangeArrowheads="1"/>
            </p:cNvSpPr>
            <p:nvPr/>
          </p:nvSpPr>
          <p:spPr bwMode="auto">
            <a:xfrm>
              <a:off x="2832" y="2352"/>
              <a:ext cx="864" cy="624"/>
            </a:xfrm>
            <a:prstGeom prst="roundRect">
              <a:avLst>
                <a:gd name="adj" fmla="val 16667"/>
              </a:avLst>
            </a:prstGeom>
            <a:solidFill>
              <a:srgbClr val="F3FCA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5" name="Picture 14" descr="cardcatalo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12" y="2400"/>
              <a:ext cx="330" cy="270"/>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Rectangle 15"/>
            <p:cNvSpPr>
              <a:spLocks noChangeArrowheads="1"/>
            </p:cNvSpPr>
            <p:nvPr/>
          </p:nvSpPr>
          <p:spPr bwMode="auto">
            <a:xfrm>
              <a:off x="2880" y="2496"/>
              <a:ext cx="672" cy="4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400">
                  <a:solidFill>
                    <a:srgbClr val="824100"/>
                  </a:solidFill>
                  <a:latin typeface="Franklin Gothic Medium" charset="0"/>
                </a:rPr>
                <a:t>Local </a:t>
              </a:r>
            </a:p>
            <a:p>
              <a:r>
                <a:rPr lang="en-US" sz="1400">
                  <a:solidFill>
                    <a:srgbClr val="824100"/>
                  </a:solidFill>
                  <a:latin typeface="Franklin Gothic Medium" charset="0"/>
                </a:rPr>
                <a:t>Publishing</a:t>
              </a:r>
            </a:p>
            <a:p>
              <a:r>
                <a:rPr lang="en-US" sz="1400">
                  <a:solidFill>
                    <a:srgbClr val="824100"/>
                  </a:solidFill>
                  <a:latin typeface="Franklin Gothic Medium" charset="0"/>
                </a:rPr>
                <a:t>Registry</a:t>
              </a:r>
            </a:p>
          </p:txBody>
        </p:sp>
      </p:grpSp>
      <p:grpSp>
        <p:nvGrpSpPr>
          <p:cNvPr id="17" name="Group 10"/>
          <p:cNvGrpSpPr>
            <a:grpSpLocks/>
          </p:cNvGrpSpPr>
          <p:nvPr/>
        </p:nvGrpSpPr>
        <p:grpSpPr bwMode="auto">
          <a:xfrm>
            <a:off x="4099114" y="1143000"/>
            <a:ext cx="1928001" cy="886980"/>
            <a:chOff x="3456" y="1056"/>
            <a:chExt cx="1259" cy="576"/>
          </a:xfrm>
        </p:grpSpPr>
        <p:sp>
          <p:nvSpPr>
            <p:cNvPr id="18" name="AutoShape 11"/>
            <p:cNvSpPr>
              <a:spLocks noChangeArrowheads="1"/>
            </p:cNvSpPr>
            <p:nvPr/>
          </p:nvSpPr>
          <p:spPr bwMode="auto">
            <a:xfrm>
              <a:off x="3456" y="1104"/>
              <a:ext cx="1248" cy="528"/>
            </a:xfrm>
            <a:prstGeom prst="roundRect">
              <a:avLst>
                <a:gd name="adj" fmla="val 16667"/>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400">
                <a:latin typeface="Franklin Gothic Medium" charset="0"/>
              </a:endParaRPr>
            </a:p>
          </p:txBody>
        </p:sp>
        <p:pic>
          <p:nvPicPr>
            <p:cNvPr id="19" name="Picture 12" descr="catalog2"/>
            <p:cNvPicPr>
              <a:picLocks noChangeAspect="1" noChangeArrowheads="1"/>
            </p:cNvPicPr>
            <p:nvPr/>
          </p:nvPicPr>
          <p:blipFill>
            <a:blip r:embed="rId3" cstate="screen">
              <a:extLst>
                <a:ext uri="{28A0092B-C50C-407E-A947-70E740481C1C}">
                  <a14:useLocalDpi xmlns:a14="http://schemas.microsoft.com/office/drawing/2010/main"/>
                </a:ext>
              </a:extLst>
            </a:blip>
            <a:srcRect l="23952" t="24844" r="13773" b="15527"/>
            <a:stretch>
              <a:fillRect/>
            </a:stretch>
          </p:blipFill>
          <p:spPr bwMode="auto">
            <a:xfrm>
              <a:off x="3504" y="1056"/>
              <a:ext cx="624" cy="576"/>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13" descr="gnome-searchtoo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96" y="1344"/>
              <a:ext cx="240" cy="240"/>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Text Box 14"/>
            <p:cNvSpPr txBox="1">
              <a:spLocks noChangeArrowheads="1"/>
            </p:cNvSpPr>
            <p:nvPr/>
          </p:nvSpPr>
          <p:spPr bwMode="auto">
            <a:xfrm>
              <a:off x="4032" y="1152"/>
              <a:ext cx="683" cy="4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rgbClr val="824100"/>
                  </a:solidFill>
                  <a:latin typeface="Franklin Gothic Medium" charset="0"/>
                </a:rPr>
                <a:t>Full</a:t>
              </a:r>
            </a:p>
            <a:p>
              <a:r>
                <a:rPr lang="en-US" sz="1400">
                  <a:solidFill>
                    <a:srgbClr val="824100"/>
                  </a:solidFill>
                  <a:latin typeface="Franklin Gothic Medium" charset="0"/>
                </a:rPr>
                <a:t>Searchable</a:t>
              </a:r>
            </a:p>
            <a:p>
              <a:r>
                <a:rPr lang="en-US" sz="1400">
                  <a:solidFill>
                    <a:srgbClr val="824100"/>
                  </a:solidFill>
                  <a:latin typeface="Franklin Gothic Medium" charset="0"/>
                </a:rPr>
                <a:t>Registry</a:t>
              </a:r>
            </a:p>
          </p:txBody>
        </p:sp>
      </p:grpSp>
      <p:grpSp>
        <p:nvGrpSpPr>
          <p:cNvPr id="22" name="Group 21"/>
          <p:cNvGrpSpPr/>
          <p:nvPr/>
        </p:nvGrpSpPr>
        <p:grpSpPr>
          <a:xfrm>
            <a:off x="6377799" y="2621300"/>
            <a:ext cx="1928001" cy="886980"/>
            <a:chOff x="6377799" y="2621300"/>
            <a:chExt cx="1928001" cy="886980"/>
          </a:xfrm>
        </p:grpSpPr>
        <p:sp>
          <p:nvSpPr>
            <p:cNvPr id="23" name="AutoShape 19"/>
            <p:cNvSpPr>
              <a:spLocks noChangeArrowheads="1"/>
            </p:cNvSpPr>
            <p:nvPr/>
          </p:nvSpPr>
          <p:spPr bwMode="auto">
            <a:xfrm>
              <a:off x="6377799" y="2695215"/>
              <a:ext cx="1911155" cy="813065"/>
            </a:xfrm>
            <a:prstGeom prst="roundRect">
              <a:avLst>
                <a:gd name="adj" fmla="val 16667"/>
              </a:avLst>
            </a:pr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400">
                <a:latin typeface="Franklin Gothic Medium" charset="0"/>
              </a:endParaRPr>
            </a:p>
          </p:txBody>
        </p:sp>
        <p:pic>
          <p:nvPicPr>
            <p:cNvPr id="24" name="Picture 20" descr="catalog2"/>
            <p:cNvPicPr>
              <a:picLocks noChangeAspect="1" noChangeArrowheads="1"/>
            </p:cNvPicPr>
            <p:nvPr/>
          </p:nvPicPr>
          <p:blipFill>
            <a:blip r:embed="rId3" cstate="screen">
              <a:extLst>
                <a:ext uri="{28A0092B-C50C-407E-A947-70E740481C1C}">
                  <a14:useLocalDpi xmlns:a14="http://schemas.microsoft.com/office/drawing/2010/main"/>
                </a:ext>
              </a:extLst>
            </a:blip>
            <a:srcRect l="23952" t="24844" r="13773" b="15527"/>
            <a:stretch>
              <a:fillRect/>
            </a:stretch>
          </p:blipFill>
          <p:spPr bwMode="auto">
            <a:xfrm>
              <a:off x="6451305" y="2621300"/>
              <a:ext cx="955578" cy="886980"/>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1" descr="gnome-searchtoo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45329" y="3064790"/>
              <a:ext cx="367530" cy="369575"/>
            </a:xfrm>
            <a:prstGeom prst="rect">
              <a:avLst/>
            </a:prstGeom>
            <a:noFill/>
            <a:extLst>
              <a:ext uri="{909E8E84-426E-40dd-AFC4-6F175D3DCCD1}">
                <a14:hiddenFill xmlns="" xmlns:a14="http://schemas.microsoft.com/office/drawing/2010/main">
                  <a:solidFill>
                    <a:srgbClr val="FFFFFF"/>
                  </a:solidFill>
                </a14:hiddenFill>
              </a:ext>
            </a:extLst>
          </p:spPr>
        </p:pic>
        <p:sp>
          <p:nvSpPr>
            <p:cNvPr id="26" name="Text Box 22"/>
            <p:cNvSpPr txBox="1">
              <a:spLocks noChangeArrowheads="1"/>
            </p:cNvSpPr>
            <p:nvPr/>
          </p:nvSpPr>
          <p:spPr bwMode="auto">
            <a:xfrm>
              <a:off x="7259871" y="2769130"/>
              <a:ext cx="1045929" cy="7083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rgbClr val="824100"/>
                  </a:solidFill>
                  <a:latin typeface="Franklin Gothic Medium" charset="0"/>
                </a:rPr>
                <a:t>Full</a:t>
              </a:r>
            </a:p>
            <a:p>
              <a:r>
                <a:rPr lang="en-US" sz="1400">
                  <a:solidFill>
                    <a:srgbClr val="824100"/>
                  </a:solidFill>
                  <a:latin typeface="Franklin Gothic Medium" charset="0"/>
                </a:rPr>
                <a:t>Searchable</a:t>
              </a:r>
            </a:p>
            <a:p>
              <a:r>
                <a:rPr lang="en-US" sz="1400">
                  <a:solidFill>
                    <a:srgbClr val="824100"/>
                  </a:solidFill>
                  <a:latin typeface="Franklin Gothic Medium" charset="0"/>
                </a:rPr>
                <a:t>Registry</a:t>
              </a:r>
            </a:p>
          </p:txBody>
        </p:sp>
      </p:grpSp>
      <p:grpSp>
        <p:nvGrpSpPr>
          <p:cNvPr id="27" name="Group 26"/>
          <p:cNvGrpSpPr/>
          <p:nvPr/>
        </p:nvGrpSpPr>
        <p:grpSpPr>
          <a:xfrm>
            <a:off x="1158875" y="2399555"/>
            <a:ext cx="1323108" cy="960895"/>
            <a:chOff x="1158875" y="2399555"/>
            <a:chExt cx="1323108" cy="960895"/>
          </a:xfrm>
        </p:grpSpPr>
        <p:grpSp>
          <p:nvGrpSpPr>
            <p:cNvPr id="28" name="Group 15"/>
            <p:cNvGrpSpPr>
              <a:grpSpLocks/>
            </p:cNvGrpSpPr>
            <p:nvPr/>
          </p:nvGrpSpPr>
          <p:grpSpPr bwMode="auto">
            <a:xfrm>
              <a:off x="1158875" y="2399555"/>
              <a:ext cx="1323108" cy="960895"/>
              <a:chOff x="2832" y="2352"/>
              <a:chExt cx="864" cy="624"/>
            </a:xfrm>
          </p:grpSpPr>
          <p:sp>
            <p:nvSpPr>
              <p:cNvPr id="30" name="AutoShape 16"/>
              <p:cNvSpPr>
                <a:spLocks noChangeArrowheads="1"/>
              </p:cNvSpPr>
              <p:nvPr/>
            </p:nvSpPr>
            <p:spPr bwMode="auto">
              <a:xfrm>
                <a:off x="2832" y="2352"/>
                <a:ext cx="864" cy="624"/>
              </a:xfrm>
              <a:prstGeom prst="roundRect">
                <a:avLst>
                  <a:gd name="adj" fmla="val 16667"/>
                </a:avLst>
              </a:prstGeom>
              <a:solidFill>
                <a:srgbClr val="F3FCA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 name="AutoShape 17" descr="cardcatalog"/>
              <p:cNvSpPr>
                <a:spLocks noChangeAspect="1" noChangeArrowheads="1"/>
              </p:cNvSpPr>
              <p:nvPr/>
            </p:nvSpPr>
            <p:spPr bwMode="auto">
              <a:xfrm>
                <a:off x="3312" y="2400"/>
                <a:ext cx="330" cy="270"/>
              </a:xfrm>
              <a:prstGeom prst="rect">
                <a:avLst/>
              </a:prstGeom>
              <a:noFill/>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2" name="Rectangle 18"/>
              <p:cNvSpPr>
                <a:spLocks noChangeArrowheads="1"/>
              </p:cNvSpPr>
              <p:nvPr/>
            </p:nvSpPr>
            <p:spPr bwMode="auto">
              <a:xfrm>
                <a:off x="2880" y="2496"/>
                <a:ext cx="672" cy="4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400">
                    <a:solidFill>
                      <a:srgbClr val="824100"/>
                    </a:solidFill>
                    <a:latin typeface="Franklin Gothic Medium" charset="0"/>
                  </a:rPr>
                  <a:t>Local </a:t>
                </a:r>
              </a:p>
              <a:p>
                <a:r>
                  <a:rPr lang="en-US" sz="1400">
                    <a:solidFill>
                      <a:srgbClr val="824100"/>
                    </a:solidFill>
                    <a:latin typeface="Franklin Gothic Medium" charset="0"/>
                  </a:rPr>
                  <a:t>Publishing</a:t>
                </a:r>
              </a:p>
              <a:p>
                <a:r>
                  <a:rPr lang="en-US" sz="1400">
                    <a:solidFill>
                      <a:srgbClr val="824100"/>
                    </a:solidFill>
                    <a:latin typeface="Franklin Gothic Medium" charset="0"/>
                  </a:rPr>
                  <a:t>Registry</a:t>
                </a:r>
              </a:p>
            </p:txBody>
          </p:sp>
        </p:grpSp>
        <p:pic>
          <p:nvPicPr>
            <p:cNvPr id="29" name="Picture 27" descr="cardcatalo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87809" y="2473470"/>
              <a:ext cx="505354" cy="415772"/>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33" name="Line 27"/>
          <p:cNvSpPr>
            <a:spLocks noChangeShapeType="1"/>
          </p:cNvSpPr>
          <p:nvPr/>
        </p:nvSpPr>
        <p:spPr bwMode="auto">
          <a:xfrm flipV="1">
            <a:off x="2555488" y="1956065"/>
            <a:ext cx="1470119" cy="517405"/>
          </a:xfrm>
          <a:prstGeom prst="line">
            <a:avLst/>
          </a:prstGeom>
          <a:noFill/>
          <a:ln w="57150">
            <a:solidFill>
              <a:srgbClr val="263B86"/>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 name="Line 28"/>
          <p:cNvSpPr>
            <a:spLocks noChangeShapeType="1"/>
          </p:cNvSpPr>
          <p:nvPr/>
        </p:nvSpPr>
        <p:spPr bwMode="auto">
          <a:xfrm flipV="1">
            <a:off x="3511066" y="2103895"/>
            <a:ext cx="661554" cy="1847875"/>
          </a:xfrm>
          <a:prstGeom prst="line">
            <a:avLst/>
          </a:prstGeom>
          <a:noFill/>
          <a:ln w="57150">
            <a:solidFill>
              <a:srgbClr val="263B86"/>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 name="Text Box 30"/>
          <p:cNvSpPr txBox="1">
            <a:spLocks noChangeArrowheads="1"/>
          </p:cNvSpPr>
          <p:nvPr/>
        </p:nvSpPr>
        <p:spPr bwMode="auto">
          <a:xfrm>
            <a:off x="2613681" y="1794376"/>
            <a:ext cx="638994" cy="328402"/>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dirty="0">
                <a:solidFill>
                  <a:srgbClr val="263B86"/>
                </a:solidFill>
                <a:latin typeface="Franklin Gothic Medium" charset="0"/>
              </a:rPr>
              <a:t>(pull)</a:t>
            </a:r>
          </a:p>
        </p:txBody>
      </p:sp>
      <p:sp>
        <p:nvSpPr>
          <p:cNvPr id="36" name="Text Box 29"/>
          <p:cNvSpPr txBox="1">
            <a:spLocks noChangeArrowheads="1"/>
          </p:cNvSpPr>
          <p:nvPr/>
        </p:nvSpPr>
        <p:spPr bwMode="auto">
          <a:xfrm>
            <a:off x="2246151" y="1438660"/>
            <a:ext cx="955638" cy="3582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i="1" dirty="0">
                <a:solidFill>
                  <a:srgbClr val="263B86"/>
                </a:solidFill>
                <a:latin typeface="Helvetica"/>
                <a:cs typeface="Helvetica"/>
              </a:rPr>
              <a:t>harvest</a:t>
            </a:r>
          </a:p>
        </p:txBody>
      </p:sp>
      <p:sp>
        <p:nvSpPr>
          <p:cNvPr id="37" name="Line 31"/>
          <p:cNvSpPr>
            <a:spLocks noChangeShapeType="1"/>
          </p:cNvSpPr>
          <p:nvPr/>
        </p:nvSpPr>
        <p:spPr bwMode="auto">
          <a:xfrm>
            <a:off x="5642739" y="2103895"/>
            <a:ext cx="661554" cy="591320"/>
          </a:xfrm>
          <a:prstGeom prst="line">
            <a:avLst/>
          </a:prstGeom>
          <a:noFill/>
          <a:ln w="57150">
            <a:solidFill>
              <a:srgbClr val="263B86"/>
            </a:solidFill>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263B86"/>
              </a:solidFill>
            </a:endParaRPr>
          </a:p>
        </p:txBody>
      </p:sp>
      <p:sp>
        <p:nvSpPr>
          <p:cNvPr id="38" name="Text Box 32"/>
          <p:cNvSpPr txBox="1">
            <a:spLocks noChangeArrowheads="1"/>
          </p:cNvSpPr>
          <p:nvPr/>
        </p:nvSpPr>
        <p:spPr bwMode="auto">
          <a:xfrm>
            <a:off x="5994955" y="2065398"/>
            <a:ext cx="1055057" cy="3582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i="1" dirty="0">
                <a:solidFill>
                  <a:srgbClr val="263B86"/>
                </a:solidFill>
                <a:latin typeface="Franklin Gothic Medium" charset="0"/>
              </a:rPr>
              <a:t>replicate</a:t>
            </a:r>
          </a:p>
        </p:txBody>
      </p:sp>
      <p:grpSp>
        <p:nvGrpSpPr>
          <p:cNvPr id="39" name="Group 26"/>
          <p:cNvGrpSpPr>
            <a:grpSpLocks/>
          </p:cNvGrpSpPr>
          <p:nvPr/>
        </p:nvGrpSpPr>
        <p:grpSpPr bwMode="auto">
          <a:xfrm>
            <a:off x="3952102" y="4986580"/>
            <a:ext cx="875946" cy="880820"/>
            <a:chOff x="2784" y="2736"/>
            <a:chExt cx="572" cy="572"/>
          </a:xfrm>
        </p:grpSpPr>
        <p:sp>
          <p:nvSpPr>
            <p:cNvPr id="40" name="computr2"/>
            <p:cNvSpPr>
              <a:spLocks noEditPoints="1" noChangeArrowheads="1"/>
            </p:cNvSpPr>
            <p:nvPr/>
          </p:nvSpPr>
          <p:spPr bwMode="auto">
            <a:xfrm>
              <a:off x="2784" y="2736"/>
              <a:ext cx="572" cy="572"/>
            </a:xfrm>
            <a:custGeom>
              <a:avLst/>
              <a:gdLst>
                <a:gd name="T0" fmla="*/ 10800 w 21600"/>
                <a:gd name="T1" fmla="*/ 0 h 21600"/>
                <a:gd name="T2" fmla="*/ 10800 w 21600"/>
                <a:gd name="T3" fmla="*/ 21600 h 21600"/>
                <a:gd name="T4" fmla="*/ 17326 w 21600"/>
                <a:gd name="T5" fmla="*/ 0 h 21600"/>
                <a:gd name="T6" fmla="*/ 4274 w 21600"/>
                <a:gd name="T7" fmla="*/ 0 h 21600"/>
                <a:gd name="T8" fmla="*/ 4274 w 21600"/>
                <a:gd name="T9" fmla="*/ 11631 h 21600"/>
                <a:gd name="T10" fmla="*/ 17326 w 21600"/>
                <a:gd name="T11" fmla="*/ 11631 h 21600"/>
                <a:gd name="T12" fmla="*/ 4274 w 21600"/>
                <a:gd name="T13" fmla="*/ 5816 h 21600"/>
                <a:gd name="T14" fmla="*/ 17326 w 21600"/>
                <a:gd name="T15" fmla="*/ 5816 h 21600"/>
                <a:gd name="T16" fmla="*/ 18828 w 21600"/>
                <a:gd name="T17" fmla="*/ 15785 h 21600"/>
                <a:gd name="T18" fmla="*/ 2772 w 21600"/>
                <a:gd name="T19" fmla="*/ 15785 h 21600"/>
                <a:gd name="T20" fmla="*/ 6194 w 21600"/>
                <a:gd name="T21" fmla="*/ 1913 h 21600"/>
                <a:gd name="T22" fmla="*/ 15565 w 21600"/>
                <a:gd name="T23" fmla="*/ 974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FFFF00"/>
            </a:solidFill>
            <a:ln w="9525">
              <a:solidFill>
                <a:srgbClr val="000000"/>
              </a:solidFill>
              <a:miter lim="800000"/>
              <a:headEnd/>
              <a:tailEnd/>
            </a:ln>
          </p:spPr>
          <p:txBody>
            <a:bodyPr/>
            <a:lstStyle/>
            <a:p>
              <a:endParaRPr lang="en-US">
                <a:solidFill>
                  <a:srgbClr val="263B86"/>
                </a:solidFill>
              </a:endParaRPr>
            </a:p>
          </p:txBody>
        </p:sp>
        <p:pic>
          <p:nvPicPr>
            <p:cNvPr id="41" name="Picture 28" descr="gobo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52" y="2799"/>
              <a:ext cx="240" cy="192"/>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42" name="Line 30"/>
          <p:cNvSpPr>
            <a:spLocks noChangeShapeType="1"/>
          </p:cNvSpPr>
          <p:nvPr/>
        </p:nvSpPr>
        <p:spPr bwMode="auto">
          <a:xfrm flipV="1">
            <a:off x="4466644" y="2103895"/>
            <a:ext cx="220518" cy="2808770"/>
          </a:xfrm>
          <a:prstGeom prst="line">
            <a:avLst/>
          </a:prstGeom>
          <a:noFill/>
          <a:ln w="57150">
            <a:solidFill>
              <a:srgbClr val="263B86"/>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263B86"/>
              </a:solidFill>
            </a:endParaRPr>
          </a:p>
        </p:txBody>
      </p:sp>
      <p:sp>
        <p:nvSpPr>
          <p:cNvPr id="43" name="Text Box 31"/>
          <p:cNvSpPr txBox="1">
            <a:spLocks noChangeArrowheads="1"/>
          </p:cNvSpPr>
          <p:nvPr/>
        </p:nvSpPr>
        <p:spPr bwMode="auto">
          <a:xfrm>
            <a:off x="4647091" y="3893636"/>
            <a:ext cx="922017" cy="6269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i="1" dirty="0">
                <a:solidFill>
                  <a:srgbClr val="263B86"/>
                </a:solidFill>
                <a:latin typeface="Franklin Gothic Medium" charset="0"/>
              </a:rPr>
              <a:t>search</a:t>
            </a:r>
          </a:p>
          <a:p>
            <a:r>
              <a:rPr lang="en-US" sz="1800" i="1" dirty="0">
                <a:solidFill>
                  <a:srgbClr val="263B86"/>
                </a:solidFill>
                <a:latin typeface="Franklin Gothic Medium" charset="0"/>
              </a:rPr>
              <a:t>queries</a:t>
            </a:r>
          </a:p>
        </p:txBody>
      </p:sp>
      <p:sp>
        <p:nvSpPr>
          <p:cNvPr id="44" name="Text Box 23"/>
          <p:cNvSpPr txBox="1">
            <a:spLocks noChangeArrowheads="1"/>
          </p:cNvSpPr>
          <p:nvPr/>
        </p:nvSpPr>
        <p:spPr bwMode="auto">
          <a:xfrm>
            <a:off x="4752478" y="5011491"/>
            <a:ext cx="1810111"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263B86"/>
                </a:solidFill>
                <a:latin typeface="Helvetica"/>
                <a:cs typeface="Helvetica"/>
              </a:rPr>
              <a:t>Users,</a:t>
            </a:r>
          </a:p>
          <a:p>
            <a:r>
              <a:rPr lang="en-US" dirty="0">
                <a:solidFill>
                  <a:srgbClr val="263B86"/>
                </a:solidFill>
                <a:latin typeface="Helvetica"/>
                <a:cs typeface="Helvetica"/>
              </a:rPr>
              <a:t>applications</a:t>
            </a:r>
          </a:p>
        </p:txBody>
      </p:sp>
      <p:sp>
        <p:nvSpPr>
          <p:cNvPr id="45" name="Text Box 23"/>
          <p:cNvSpPr txBox="1">
            <a:spLocks noChangeArrowheads="1"/>
          </p:cNvSpPr>
          <p:nvPr/>
        </p:nvSpPr>
        <p:spPr bwMode="auto">
          <a:xfrm>
            <a:off x="2590800" y="2438400"/>
            <a:ext cx="120842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i="1">
                <a:solidFill>
                  <a:srgbClr val="263B86"/>
                </a:solidFill>
                <a:latin typeface="Helvetica"/>
                <a:cs typeface="Helvetica"/>
              </a:rPr>
              <a:t>OAI/PMH</a:t>
            </a:r>
            <a:endParaRPr lang="en-US" sz="1800" i="1" dirty="0">
              <a:solidFill>
                <a:srgbClr val="263B86"/>
              </a:solidFill>
              <a:latin typeface="Helvetica"/>
              <a:cs typeface="Helvetica"/>
            </a:endParaRPr>
          </a:p>
        </p:txBody>
      </p:sp>
      <p:sp>
        <p:nvSpPr>
          <p:cNvPr id="46" name="Line 30"/>
          <p:cNvSpPr>
            <a:spLocks noChangeShapeType="1"/>
          </p:cNvSpPr>
          <p:nvPr/>
        </p:nvSpPr>
        <p:spPr bwMode="auto">
          <a:xfrm flipV="1">
            <a:off x="4876800" y="3657601"/>
            <a:ext cx="1752600" cy="1371599"/>
          </a:xfrm>
          <a:prstGeom prst="line">
            <a:avLst/>
          </a:prstGeom>
          <a:noFill/>
          <a:ln w="57150">
            <a:solidFill>
              <a:srgbClr val="263B86"/>
            </a:solidFill>
            <a:prstDash val="dash"/>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263B86"/>
              </a:solidFill>
            </a:endParaRPr>
          </a:p>
        </p:txBody>
      </p:sp>
      <p:sp>
        <p:nvSpPr>
          <p:cNvPr id="47" name="Text Box 23"/>
          <p:cNvSpPr txBox="1">
            <a:spLocks noChangeArrowheads="1"/>
          </p:cNvSpPr>
          <p:nvPr/>
        </p:nvSpPr>
        <p:spPr bwMode="auto">
          <a:xfrm>
            <a:off x="6185010" y="1284874"/>
            <a:ext cx="1172116"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263B86"/>
                </a:solidFill>
                <a:latin typeface="Helvetica"/>
                <a:cs typeface="Helvetica"/>
              </a:rPr>
              <a:t>Resource</a:t>
            </a:r>
          </a:p>
          <a:p>
            <a:r>
              <a:rPr lang="en-US" dirty="0">
                <a:solidFill>
                  <a:srgbClr val="263B86"/>
                </a:solidFill>
                <a:latin typeface="Helvetica"/>
                <a:cs typeface="Helvetica"/>
              </a:rPr>
              <a:t>Registry</a:t>
            </a:r>
          </a:p>
        </p:txBody>
      </p:sp>
    </p:spTree>
    <p:extLst>
      <p:ext uri="{BB962C8B-B14F-4D97-AF65-F5344CB8AC3E}">
        <p14:creationId xmlns:p14="http://schemas.microsoft.com/office/powerpoint/2010/main" val="17070921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9954CA3-D4D3-9A48-835D-EE206C73C9EB}" type="slidenum">
              <a:rPr lang="en-US" smtClean="0"/>
              <a:pPr>
                <a:defRPr/>
              </a:pPr>
              <a:t>52</a:t>
            </a:fld>
            <a:endParaRPr lang="en-US" sz="600" dirty="0">
              <a:latin typeface="Times" charset="0"/>
            </a:endParaRPr>
          </a:p>
        </p:txBody>
      </p:sp>
      <p:sp>
        <p:nvSpPr>
          <p:cNvPr id="5" name="Title 1"/>
          <p:cNvSpPr txBox="1">
            <a:spLocks/>
          </p:cNvSpPr>
          <p:nvPr/>
        </p:nvSpPr>
        <p:spPr>
          <a:xfrm>
            <a:off x="568755" y="10955"/>
            <a:ext cx="8074175"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kern="1200"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defRPr>
            </a:lvl1pPr>
          </a:lstStyle>
          <a:p>
            <a:r>
              <a:rPr lang="en-US" sz="3600" dirty="0">
                <a:effectLst>
                  <a:outerShdw blurRad="38100" dist="38100" dir="2700000" algn="tl">
                    <a:srgbClr val="000000">
                      <a:alpha val="43137"/>
                    </a:srgbClr>
                  </a:outerShdw>
                </a:effectLst>
              </a:rPr>
              <a:t>Discovery for NIST Public Research Data </a:t>
            </a:r>
          </a:p>
        </p:txBody>
      </p:sp>
      <p:pic>
        <p:nvPicPr>
          <p:cNvPr id="8" name="Picture 7"/>
          <p:cNvPicPr>
            <a:picLocks noChangeAspect="1"/>
          </p:cNvPicPr>
          <p:nvPr/>
        </p:nvPicPr>
        <p:blipFill>
          <a:blip r:embed="rId2"/>
          <a:stretch>
            <a:fillRect/>
          </a:stretch>
        </p:blipFill>
        <p:spPr>
          <a:xfrm>
            <a:off x="608483" y="845412"/>
            <a:ext cx="6306222" cy="3351688"/>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stretch>
            <a:fillRect/>
          </a:stretch>
        </p:blipFill>
        <p:spPr>
          <a:xfrm>
            <a:off x="3411188" y="3441867"/>
            <a:ext cx="5577387" cy="2982723"/>
          </a:xfrm>
          <a:prstGeom prst="rect">
            <a:avLst/>
          </a:prstGeom>
          <a:effectLst>
            <a:outerShdw blurRad="50800" dist="38100" dir="2700000" algn="tl" rotWithShape="0">
              <a:prstClr val="black">
                <a:alpha val="40000"/>
              </a:prstClr>
            </a:outerShdw>
          </a:effectLst>
        </p:spPr>
      </p:pic>
      <p:sp>
        <p:nvSpPr>
          <p:cNvPr id="10" name="Rectangle 9"/>
          <p:cNvSpPr/>
          <p:nvPr/>
        </p:nvSpPr>
        <p:spPr>
          <a:xfrm>
            <a:off x="66258" y="3544215"/>
            <a:ext cx="3276782" cy="2410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tx1"/>
                </a:solidFill>
              </a:rPr>
              <a:t>Search NIST public data records</a:t>
            </a:r>
          </a:p>
          <a:p>
            <a:pPr marL="285750" indent="-285750">
              <a:buFont typeface="Arial" charset="0"/>
              <a:buChar char="•"/>
            </a:pPr>
            <a:r>
              <a:rPr lang="en-US" dirty="0">
                <a:solidFill>
                  <a:srgbClr val="336699"/>
                </a:solidFill>
              </a:rPr>
              <a:t>View metadata</a:t>
            </a:r>
          </a:p>
          <a:p>
            <a:pPr marL="285750" indent="-285750">
              <a:buFont typeface="Arial" charset="0"/>
              <a:buChar char="•"/>
            </a:pPr>
            <a:r>
              <a:rPr lang="en-US" dirty="0">
                <a:solidFill>
                  <a:srgbClr val="336699"/>
                </a:solidFill>
              </a:rPr>
              <a:t>Filter results</a:t>
            </a:r>
          </a:p>
          <a:p>
            <a:pPr marL="285750" indent="-285750">
              <a:buFont typeface="Arial" charset="0"/>
              <a:buChar char="•"/>
            </a:pPr>
            <a:r>
              <a:rPr lang="en-US" dirty="0">
                <a:solidFill>
                  <a:srgbClr val="336699"/>
                </a:solidFill>
              </a:rPr>
              <a:t>Access data files, metadata </a:t>
            </a:r>
          </a:p>
          <a:p>
            <a:pPr marL="285750" indent="-285750">
              <a:buFont typeface="Arial" charset="0"/>
              <a:buChar char="•"/>
            </a:pPr>
            <a:r>
              <a:rPr lang="en-US" dirty="0">
                <a:solidFill>
                  <a:srgbClr val="336699"/>
                </a:solidFill>
              </a:rPr>
              <a:t>APIs allow interoperability with client tools</a:t>
            </a:r>
          </a:p>
          <a:p>
            <a:pPr marL="285750" indent="-285750">
              <a:buFont typeface="Arial" charset="0"/>
              <a:buChar char="•"/>
            </a:pPr>
            <a:r>
              <a:rPr lang="en-US" dirty="0">
                <a:solidFill>
                  <a:srgbClr val="336699"/>
                </a:solidFill>
              </a:rPr>
              <a:t>Records link to Public Data Repository</a:t>
            </a:r>
          </a:p>
        </p:txBody>
      </p:sp>
    </p:spTree>
    <p:extLst>
      <p:ext uri="{BB962C8B-B14F-4D97-AF65-F5344CB8AC3E}">
        <p14:creationId xmlns:p14="http://schemas.microsoft.com/office/powerpoint/2010/main" val="82415152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20691" y="76200"/>
            <a:ext cx="8264914" cy="762000"/>
          </a:xfrm>
        </p:spPr>
        <p:txBody>
          <a:bodyPr>
            <a:noAutofit/>
          </a:bodyPr>
          <a:lstStyle/>
          <a:p>
            <a:r>
              <a:rPr lang="en-US" sz="2800" dirty="0"/>
              <a:t>NIST Public Data Repository – Basic Landing Page</a:t>
            </a:r>
          </a:p>
        </p:txBody>
      </p:sp>
      <p:sp>
        <p:nvSpPr>
          <p:cNvPr id="4" name="Slide Number Placeholder 3"/>
          <p:cNvSpPr>
            <a:spLocks noGrp="1"/>
          </p:cNvSpPr>
          <p:nvPr>
            <p:ph type="sldNum" sz="quarter" idx="12"/>
          </p:nvPr>
        </p:nvSpPr>
        <p:spPr/>
        <p:txBody>
          <a:bodyPr/>
          <a:lstStyle/>
          <a:p>
            <a:pPr>
              <a:defRPr/>
            </a:pPr>
            <a:fld id="{09954CA3-D4D3-9A48-835D-EE206C73C9EB}" type="slidenum">
              <a:rPr lang="en-US" smtClean="0"/>
              <a:pPr>
                <a:defRPr/>
              </a:pPr>
              <a:t>53</a:t>
            </a:fld>
            <a:endParaRPr lang="en-US" sz="600" dirty="0">
              <a:latin typeface="Times" charset="0"/>
            </a:endParaRPr>
          </a:p>
        </p:txBody>
      </p:sp>
      <p:pic>
        <p:nvPicPr>
          <p:cNvPr id="43" name="Picture 42"/>
          <p:cNvPicPr>
            <a:picLocks noChangeAspect="1"/>
          </p:cNvPicPr>
          <p:nvPr/>
        </p:nvPicPr>
        <p:blipFill>
          <a:blip r:embed="rId2"/>
          <a:stretch>
            <a:fillRect/>
          </a:stretch>
        </p:blipFill>
        <p:spPr>
          <a:xfrm>
            <a:off x="846715" y="779055"/>
            <a:ext cx="7527380" cy="5189303"/>
          </a:xfrm>
          <a:prstGeom prst="rect">
            <a:avLst/>
          </a:prstGeom>
          <a:ln>
            <a:solidFill>
              <a:schemeClr val="tx2">
                <a:lumMod val="40000"/>
                <a:lumOff val="6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808683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Data Infrastructure</a:t>
            </a:r>
          </a:p>
        </p:txBody>
      </p:sp>
      <p:sp>
        <p:nvSpPr>
          <p:cNvPr id="4" name="Slide Number Placeholder 3"/>
          <p:cNvSpPr>
            <a:spLocks noGrp="1"/>
          </p:cNvSpPr>
          <p:nvPr>
            <p:ph type="sldNum" sz="quarter" idx="12"/>
          </p:nvPr>
        </p:nvSpPr>
        <p:spPr/>
        <p:txBody>
          <a:bodyPr/>
          <a:lstStyle/>
          <a:p>
            <a:pPr>
              <a:defRPr/>
            </a:pPr>
            <a:fld id="{09954CA3-D4D3-9A48-835D-EE206C73C9EB}" type="slidenum">
              <a:rPr lang="en-US" smtClean="0"/>
              <a:pPr>
                <a:defRPr/>
              </a:pPr>
              <a:t>54</a:t>
            </a:fld>
            <a:endParaRPr lang="en-US" sz="600" dirty="0">
              <a:latin typeface="Times" charset="0"/>
            </a:endParaRPr>
          </a:p>
        </p:txBody>
      </p:sp>
      <p:pic>
        <p:nvPicPr>
          <p:cNvPr id="8" name="Content Placeholder 4"/>
          <p:cNvPicPr>
            <a:picLocks noGrp="1" noChangeAspect="1"/>
          </p:cNvPicPr>
          <p:nvPr>
            <p:ph idx="4294967295"/>
          </p:nvPr>
        </p:nvPicPr>
        <p:blipFill>
          <a:blip r:embed="rId2"/>
          <a:stretch>
            <a:fillRect/>
          </a:stretch>
        </p:blipFill>
        <p:spPr>
          <a:xfrm>
            <a:off x="4366016" y="838201"/>
            <a:ext cx="4699369" cy="5624794"/>
          </a:xfrm>
          <a:prstGeom prst="rect">
            <a:avLst/>
          </a:prstGeom>
        </p:spPr>
      </p:pic>
      <p:pic>
        <p:nvPicPr>
          <p:cNvPr id="3074" name="Picture 2" descr="mage result for ivoa archite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61635"/>
            <a:ext cx="4363943" cy="3341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57654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Metadata Standards</a:t>
            </a:r>
          </a:p>
        </p:txBody>
      </p:sp>
      <p:sp>
        <p:nvSpPr>
          <p:cNvPr id="4" name="Slide Number Placeholder 3"/>
          <p:cNvSpPr>
            <a:spLocks noGrp="1"/>
          </p:cNvSpPr>
          <p:nvPr>
            <p:ph type="sldNum" sz="quarter" idx="12"/>
          </p:nvPr>
        </p:nvSpPr>
        <p:spPr/>
        <p:txBody>
          <a:bodyPr/>
          <a:lstStyle/>
          <a:p>
            <a:pPr>
              <a:defRPr/>
            </a:pPr>
            <a:fld id="{09954CA3-D4D3-9A48-835D-EE206C73C9EB}" type="slidenum">
              <a:rPr lang="en-US" smtClean="0"/>
              <a:pPr>
                <a:defRPr/>
              </a:pPr>
              <a:t>55</a:t>
            </a:fld>
            <a:endParaRPr lang="en-US" sz="600" dirty="0">
              <a:latin typeface="Times"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310" y="787618"/>
            <a:ext cx="7518925" cy="6070381"/>
          </a:xfrm>
          <a:prstGeom prst="rect">
            <a:avLst/>
          </a:prstGeom>
        </p:spPr>
      </p:pic>
    </p:spTree>
    <p:extLst>
      <p:ext uri="{BB962C8B-B14F-4D97-AF65-F5344CB8AC3E}">
        <p14:creationId xmlns:p14="http://schemas.microsoft.com/office/powerpoint/2010/main" val="123003546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Inspiration</a:t>
            </a:r>
          </a:p>
        </p:txBody>
      </p:sp>
      <p:sp>
        <p:nvSpPr>
          <p:cNvPr id="3" name="Content Placeholder 2"/>
          <p:cNvSpPr>
            <a:spLocks noGrp="1"/>
          </p:cNvSpPr>
          <p:nvPr>
            <p:ph sz="quarter" idx="11"/>
          </p:nvPr>
        </p:nvSpPr>
        <p:spPr/>
        <p:txBody>
          <a:bodyPr>
            <a:normAutofit fontScale="70000" lnSpcReduction="20000"/>
          </a:bodyPr>
          <a:lstStyle/>
          <a:p>
            <a:r>
              <a:rPr lang="en-US" dirty="0"/>
              <a:t>Data management practices in astronomy, and the VO in particular, have inspired similar efforts in other fields</a:t>
            </a:r>
          </a:p>
          <a:p>
            <a:pPr lvl="1"/>
            <a:r>
              <a:rPr lang="en-US" dirty="0"/>
              <a:t>Space science/space physics </a:t>
            </a:r>
            <a:r>
              <a:rPr lang="en-US" dirty="0" err="1"/>
              <a:t>VxOs</a:t>
            </a:r>
            <a:r>
              <a:rPr lang="en-US" dirty="0"/>
              <a:t> (VSO, VHO, VMO, VITMO)</a:t>
            </a:r>
          </a:p>
          <a:p>
            <a:pPr lvl="1"/>
            <a:r>
              <a:rPr lang="en-US" dirty="0"/>
              <a:t>Materials science</a:t>
            </a:r>
          </a:p>
          <a:p>
            <a:pPr lvl="1"/>
            <a:r>
              <a:rPr lang="en-US" dirty="0"/>
              <a:t>Metrology</a:t>
            </a:r>
          </a:p>
          <a:p>
            <a:pPr lvl="1"/>
            <a:r>
              <a:rPr lang="en-US" dirty="0"/>
              <a:t>Ecology/environmental science</a:t>
            </a:r>
          </a:p>
          <a:p>
            <a:pPr lvl="1"/>
            <a:r>
              <a:rPr lang="en-US" dirty="0"/>
              <a:t>Life/bioscience</a:t>
            </a:r>
          </a:p>
          <a:p>
            <a:pPr lvl="1"/>
            <a:r>
              <a:rPr lang="en-US" dirty="0"/>
              <a:t>Neuroscience</a:t>
            </a:r>
          </a:p>
          <a:p>
            <a:r>
              <a:rPr lang="en-US" dirty="0"/>
              <a:t>Other communities are envious of astronomy’s global data format, FITS</a:t>
            </a:r>
          </a:p>
          <a:p>
            <a:pPr lvl="1"/>
            <a:r>
              <a:rPr lang="en-US" dirty="0"/>
              <a:t>Other fields must contend with myriad of formats, many proprietary</a:t>
            </a:r>
          </a:p>
          <a:p>
            <a:r>
              <a:rPr lang="en-US" dirty="0"/>
              <a:t>Also similar challenges, such as interoperability and semantic standards</a:t>
            </a:r>
          </a:p>
          <a:p>
            <a:r>
              <a:rPr lang="en-US" dirty="0"/>
              <a:t>Independent development of similar architecture</a:t>
            </a:r>
          </a:p>
        </p:txBody>
      </p:sp>
      <p:sp>
        <p:nvSpPr>
          <p:cNvPr id="4" name="Slide Number Placeholder 3"/>
          <p:cNvSpPr>
            <a:spLocks noGrp="1"/>
          </p:cNvSpPr>
          <p:nvPr>
            <p:ph type="sldNum" sz="quarter" idx="12"/>
          </p:nvPr>
        </p:nvSpPr>
        <p:spPr/>
        <p:txBody>
          <a:bodyPr/>
          <a:lstStyle/>
          <a:p>
            <a:pPr>
              <a:defRPr/>
            </a:pPr>
            <a:fld id="{09954CA3-D4D3-9A48-835D-EE206C73C9EB}" type="slidenum">
              <a:rPr lang="en-US" smtClean="0"/>
              <a:pPr>
                <a:defRPr/>
              </a:pPr>
              <a:t>56</a:t>
            </a:fld>
            <a:endParaRPr lang="en-US" sz="600" dirty="0">
              <a:latin typeface="Times" charset="0"/>
            </a:endParaRPr>
          </a:p>
        </p:txBody>
      </p:sp>
    </p:spTree>
    <p:extLst>
      <p:ext uri="{BB962C8B-B14F-4D97-AF65-F5344CB8AC3E}">
        <p14:creationId xmlns:p14="http://schemas.microsoft.com/office/powerpoint/2010/main" val="66398492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 Genome Initiative</a:t>
            </a:r>
          </a:p>
        </p:txBody>
      </p:sp>
      <p:sp>
        <p:nvSpPr>
          <p:cNvPr id="4" name="Slide Number Placeholder 3"/>
          <p:cNvSpPr>
            <a:spLocks noGrp="1"/>
          </p:cNvSpPr>
          <p:nvPr>
            <p:ph type="sldNum" sz="quarter" idx="12"/>
          </p:nvPr>
        </p:nvSpPr>
        <p:spPr/>
        <p:txBody>
          <a:bodyPr/>
          <a:lstStyle/>
          <a:p>
            <a:pPr>
              <a:defRPr/>
            </a:pPr>
            <a:fld id="{09954CA3-D4D3-9A48-835D-EE206C73C9EB}" type="slidenum">
              <a:rPr lang="en-US" smtClean="0"/>
              <a:pPr>
                <a:defRPr/>
              </a:pPr>
              <a:t>57</a:t>
            </a:fld>
            <a:endParaRPr lang="en-US" sz="600" dirty="0">
              <a:latin typeface="Times" charset="0"/>
            </a:endParaRPr>
          </a:p>
        </p:txBody>
      </p:sp>
      <p:pic>
        <p:nvPicPr>
          <p:cNvPr id="1028" name="Picture 4" descr="aterials Innovation Infrastructur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890" y="1047890"/>
            <a:ext cx="5186017" cy="5160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54136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Science</a:t>
            </a:r>
          </a:p>
        </p:txBody>
      </p:sp>
      <p:sp>
        <p:nvSpPr>
          <p:cNvPr id="4" name="Slide Number Placeholder 3"/>
          <p:cNvSpPr>
            <a:spLocks noGrp="1"/>
          </p:cNvSpPr>
          <p:nvPr>
            <p:ph type="sldNum" sz="quarter" idx="12"/>
          </p:nvPr>
        </p:nvSpPr>
        <p:spPr/>
        <p:txBody>
          <a:bodyPr/>
          <a:lstStyle/>
          <a:p>
            <a:pPr>
              <a:defRPr/>
            </a:pPr>
            <a:fld id="{09954CA3-D4D3-9A48-835D-EE206C73C9EB}" type="slidenum">
              <a:rPr lang="en-US" smtClean="0"/>
              <a:pPr>
                <a:defRPr/>
              </a:pPr>
              <a:t>58</a:t>
            </a:fld>
            <a:endParaRPr lang="en-US" sz="600" dirty="0">
              <a:latin typeface="Times" charset="0"/>
            </a:endParaRPr>
          </a:p>
        </p:txBody>
      </p:sp>
      <p:pic>
        <p:nvPicPr>
          <p:cNvPr id="2050" name="Picture 2" descr="ata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05" y="1239915"/>
            <a:ext cx="3879368" cy="12289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21801"/>
            <a:ext cx="9144000" cy="2081804"/>
          </a:xfrm>
          <a:prstGeom prst="rect">
            <a:avLst/>
          </a:prstGeom>
        </p:spPr>
      </p:pic>
    </p:spTree>
    <p:extLst>
      <p:ext uri="{BB962C8B-B14F-4D97-AF65-F5344CB8AC3E}">
        <p14:creationId xmlns:p14="http://schemas.microsoft.com/office/powerpoint/2010/main" val="158492542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Sciences</a:t>
            </a:r>
          </a:p>
        </p:txBody>
      </p:sp>
      <p:sp>
        <p:nvSpPr>
          <p:cNvPr id="4" name="Slide Number Placeholder 3"/>
          <p:cNvSpPr>
            <a:spLocks noGrp="1"/>
          </p:cNvSpPr>
          <p:nvPr>
            <p:ph type="sldNum" sz="quarter" idx="12"/>
          </p:nvPr>
        </p:nvSpPr>
        <p:spPr/>
        <p:txBody>
          <a:bodyPr/>
          <a:lstStyle/>
          <a:p>
            <a:pPr>
              <a:defRPr/>
            </a:pPr>
            <a:fld id="{09954CA3-D4D3-9A48-835D-EE206C73C9EB}" type="slidenum">
              <a:rPr lang="en-US" smtClean="0"/>
              <a:pPr>
                <a:defRPr/>
              </a:pPr>
              <a:t>59</a:t>
            </a:fld>
            <a:endParaRPr lang="en-US" sz="600" dirty="0">
              <a:latin typeface="Times"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5245" y="1646412"/>
            <a:ext cx="5500407" cy="521158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445" y="840883"/>
            <a:ext cx="3033995" cy="910199"/>
          </a:xfrm>
          <a:prstGeom prst="rect">
            <a:avLst/>
          </a:prstGeom>
        </p:spPr>
      </p:pic>
    </p:spTree>
    <p:extLst>
      <p:ext uri="{BB962C8B-B14F-4D97-AF65-F5344CB8AC3E}">
        <p14:creationId xmlns:p14="http://schemas.microsoft.com/office/powerpoint/2010/main" val="54432335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A927-7265-FE44-9AAC-559DB9A0773B}"/>
              </a:ext>
            </a:extLst>
          </p:cNvPr>
          <p:cNvSpPr>
            <a:spLocks noGrp="1"/>
          </p:cNvSpPr>
          <p:nvPr>
            <p:ph type="title"/>
          </p:nvPr>
        </p:nvSpPr>
        <p:spPr/>
        <p:txBody>
          <a:bodyPr/>
          <a:lstStyle/>
          <a:p>
            <a:r>
              <a:rPr lang="en-US" dirty="0"/>
              <a:t>IVOA Members</a:t>
            </a:r>
          </a:p>
        </p:txBody>
      </p:sp>
      <p:sp>
        <p:nvSpPr>
          <p:cNvPr id="4" name="Slide Number Placeholder 3">
            <a:extLst>
              <a:ext uri="{FF2B5EF4-FFF2-40B4-BE49-F238E27FC236}">
                <a16:creationId xmlns:a16="http://schemas.microsoft.com/office/drawing/2014/main" id="{9D395164-2A60-F840-8114-FDBB51A6CE27}"/>
              </a:ext>
            </a:extLst>
          </p:cNvPr>
          <p:cNvSpPr>
            <a:spLocks noGrp="1"/>
          </p:cNvSpPr>
          <p:nvPr>
            <p:ph type="sldNum" sz="quarter" idx="12"/>
          </p:nvPr>
        </p:nvSpPr>
        <p:spPr/>
        <p:txBody>
          <a:bodyPr/>
          <a:lstStyle/>
          <a:p>
            <a:pPr>
              <a:defRPr/>
            </a:pPr>
            <a:fld id="{09954CA3-D4D3-9A48-835D-EE206C73C9EB}" type="slidenum">
              <a:rPr lang="en-US" smtClean="0"/>
              <a:pPr>
                <a:defRPr/>
              </a:pPr>
              <a:t>6</a:t>
            </a:fld>
            <a:endParaRPr lang="en-US" sz="600" dirty="0">
              <a:latin typeface="Times" charset="0"/>
            </a:endParaRPr>
          </a:p>
        </p:txBody>
      </p:sp>
      <p:pic>
        <p:nvPicPr>
          <p:cNvPr id="2050" name="Picture 2" descr="http://www.ivoa.net/about/member-logos/ivoa-members.png">
            <a:extLst>
              <a:ext uri="{FF2B5EF4-FFF2-40B4-BE49-F238E27FC236}">
                <a16:creationId xmlns:a16="http://schemas.microsoft.com/office/drawing/2014/main" id="{22367C25-7571-1D4E-8E38-61CF5A4A3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588" y="817460"/>
            <a:ext cx="7941532" cy="561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80000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Neuroscience</a:t>
            </a:r>
          </a:p>
        </p:txBody>
      </p:sp>
      <p:sp>
        <p:nvSpPr>
          <p:cNvPr id="3" name="Content Placeholder 2"/>
          <p:cNvSpPr>
            <a:spLocks noGrp="1"/>
          </p:cNvSpPr>
          <p:nvPr>
            <p:ph sz="quarter" idx="11"/>
          </p:nvPr>
        </p:nvSpPr>
        <p:spPr>
          <a:xfrm>
            <a:off x="0" y="848730"/>
            <a:ext cx="7239000" cy="4876800"/>
          </a:xfrm>
        </p:spPr>
        <p:txBody>
          <a:bodyPr/>
          <a:lstStyle/>
          <a:p>
            <a:r>
              <a:rPr lang="en-US" dirty="0"/>
              <a:t>Sean Hill, European Brain Initiative</a:t>
            </a:r>
            <a:r>
              <a:rPr lang="mr-IN" dirty="0"/>
              <a:t>…</a:t>
            </a:r>
            <a:endParaRPr lang="en-US" dirty="0"/>
          </a:p>
        </p:txBody>
      </p:sp>
      <p:sp>
        <p:nvSpPr>
          <p:cNvPr id="4" name="Slide Number Placeholder 3"/>
          <p:cNvSpPr>
            <a:spLocks noGrp="1"/>
          </p:cNvSpPr>
          <p:nvPr>
            <p:ph type="sldNum" sz="quarter" idx="12"/>
          </p:nvPr>
        </p:nvSpPr>
        <p:spPr/>
        <p:txBody>
          <a:bodyPr/>
          <a:lstStyle/>
          <a:p>
            <a:pPr>
              <a:defRPr/>
            </a:pPr>
            <a:fld id="{09954CA3-D4D3-9A48-835D-EE206C73C9EB}" type="slidenum">
              <a:rPr lang="en-US" smtClean="0"/>
              <a:pPr>
                <a:defRPr/>
              </a:pPr>
              <a:t>60</a:t>
            </a:fld>
            <a:endParaRPr lang="en-US" sz="600" dirty="0">
              <a:latin typeface="Times"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220" y="1547155"/>
            <a:ext cx="6324600" cy="4546600"/>
          </a:xfrm>
          <a:prstGeom prst="rect">
            <a:avLst/>
          </a:prstGeom>
        </p:spPr>
      </p:pic>
    </p:spTree>
    <p:extLst>
      <p:ext uri="{BB962C8B-B14F-4D97-AF65-F5344CB8AC3E}">
        <p14:creationId xmlns:p14="http://schemas.microsoft.com/office/powerpoint/2010/main" val="105593805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Neuroscience</a:t>
            </a:r>
          </a:p>
        </p:txBody>
      </p:sp>
      <p:sp>
        <p:nvSpPr>
          <p:cNvPr id="4" name="Slide Number Placeholder 3"/>
          <p:cNvSpPr>
            <a:spLocks noGrp="1"/>
          </p:cNvSpPr>
          <p:nvPr>
            <p:ph type="sldNum" sz="quarter" idx="12"/>
          </p:nvPr>
        </p:nvSpPr>
        <p:spPr/>
        <p:txBody>
          <a:bodyPr/>
          <a:lstStyle/>
          <a:p>
            <a:pPr>
              <a:defRPr/>
            </a:pPr>
            <a:fld id="{09954CA3-D4D3-9A48-835D-EE206C73C9EB}" type="slidenum">
              <a:rPr lang="en-US" smtClean="0"/>
              <a:pPr>
                <a:defRPr/>
              </a:pPr>
              <a:t>61</a:t>
            </a:fld>
            <a:endParaRPr lang="en-US" sz="600" dirty="0">
              <a:latin typeface="Times"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2245"/>
            <a:ext cx="9144000" cy="342275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4346560"/>
            <a:ext cx="8915400" cy="1079500"/>
          </a:xfrm>
          <a:prstGeom prst="rect">
            <a:avLst/>
          </a:prstGeom>
        </p:spPr>
      </p:pic>
    </p:spTree>
    <p:extLst>
      <p:ext uri="{BB962C8B-B14F-4D97-AF65-F5344CB8AC3E}">
        <p14:creationId xmlns:p14="http://schemas.microsoft.com/office/powerpoint/2010/main" val="159292302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sz="quarter" idx="11"/>
          </p:nvPr>
        </p:nvSpPr>
        <p:spPr>
          <a:xfrm>
            <a:off x="990599" y="1086295"/>
            <a:ext cx="7460305" cy="4876800"/>
          </a:xfrm>
        </p:spPr>
        <p:txBody>
          <a:bodyPr>
            <a:normAutofit fontScale="85000" lnSpcReduction="20000"/>
          </a:bodyPr>
          <a:lstStyle/>
          <a:p>
            <a:r>
              <a:rPr lang="en-US" dirty="0"/>
              <a:t>Core VO design/architecture is strong and has been adopted by major data providing organizations in astronomy; now informing data system design in other fields</a:t>
            </a:r>
          </a:p>
          <a:p>
            <a:r>
              <a:rPr lang="en-US" dirty="0"/>
              <a:t>Federated, distributed systems have many benefits</a:t>
            </a:r>
            <a:r>
              <a:rPr lang="mr-IN" dirty="0"/>
              <a:t>…</a:t>
            </a:r>
            <a:endParaRPr lang="en-US" dirty="0"/>
          </a:p>
          <a:p>
            <a:pPr lvl="1"/>
            <a:r>
              <a:rPr lang="en-US" dirty="0"/>
              <a:t>Scalability</a:t>
            </a:r>
          </a:p>
          <a:p>
            <a:pPr lvl="1"/>
            <a:r>
              <a:rPr lang="en-US" dirty="0"/>
              <a:t>Flexibility</a:t>
            </a:r>
          </a:p>
          <a:p>
            <a:pPr lvl="1"/>
            <a:r>
              <a:rPr lang="en-US" dirty="0"/>
              <a:t>Distributed curation by experts</a:t>
            </a:r>
          </a:p>
          <a:p>
            <a:pPr lvl="1"/>
            <a:r>
              <a:rPr lang="en-US" dirty="0"/>
              <a:t>Communities can build on core infrastructure</a:t>
            </a:r>
          </a:p>
          <a:p>
            <a:r>
              <a:rPr lang="mr-IN" dirty="0"/>
              <a:t>…</a:t>
            </a:r>
            <a:r>
              <a:rPr lang="en-US" dirty="0"/>
              <a:t>and challenges</a:t>
            </a:r>
          </a:p>
          <a:p>
            <a:pPr lvl="1"/>
            <a:r>
              <a:rPr lang="en-US" dirty="0"/>
              <a:t>Consensus must be reached on metadata standards and realistic goals for interoperability</a:t>
            </a:r>
          </a:p>
        </p:txBody>
      </p:sp>
      <p:sp>
        <p:nvSpPr>
          <p:cNvPr id="4" name="Slide Number Placeholder 3"/>
          <p:cNvSpPr>
            <a:spLocks noGrp="1"/>
          </p:cNvSpPr>
          <p:nvPr>
            <p:ph type="sldNum" sz="quarter" idx="12"/>
          </p:nvPr>
        </p:nvSpPr>
        <p:spPr/>
        <p:txBody>
          <a:bodyPr/>
          <a:lstStyle/>
          <a:p>
            <a:pPr>
              <a:defRPr/>
            </a:pPr>
            <a:fld id="{09954CA3-D4D3-9A48-835D-EE206C73C9EB}" type="slidenum">
              <a:rPr lang="en-US" smtClean="0"/>
              <a:pPr>
                <a:defRPr/>
              </a:pPr>
              <a:t>62</a:t>
            </a:fld>
            <a:endParaRPr lang="en-US" sz="600" dirty="0">
              <a:latin typeface="Times" charset="0"/>
            </a:endParaRPr>
          </a:p>
        </p:txBody>
      </p:sp>
    </p:spTree>
    <p:extLst>
      <p:ext uri="{BB962C8B-B14F-4D97-AF65-F5344CB8AC3E}">
        <p14:creationId xmlns:p14="http://schemas.microsoft.com/office/powerpoint/2010/main" val="144775593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9954CA3-D4D3-9A48-835D-EE206C73C9EB}" type="slidenum">
              <a:rPr lang="en-US" smtClean="0"/>
              <a:pPr>
                <a:defRPr/>
              </a:pPr>
              <a:t>63</a:t>
            </a:fld>
            <a:endParaRPr lang="en-US" sz="600" dirty="0">
              <a:latin typeface="Times"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949" t="1869" r="11089" b="83353"/>
          <a:stretch/>
        </p:blipFill>
        <p:spPr>
          <a:xfrm>
            <a:off x="1828875" y="-1"/>
            <a:ext cx="5815525" cy="1163105"/>
          </a:xfrm>
          <a:prstGeom prst="rect">
            <a:avLst/>
          </a:prstGeom>
        </p:spPr>
      </p:pic>
      <p:pic>
        <p:nvPicPr>
          <p:cNvPr id="21" name="Picture 20" descr="NISTlogo_stacked_PMS655.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9045" y="6117350"/>
            <a:ext cx="1284445" cy="52486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2406" y="6117350"/>
            <a:ext cx="1296169" cy="576074"/>
          </a:xfrm>
          <a:prstGeom prst="rect">
            <a:avLst/>
          </a:prstGeom>
        </p:spPr>
      </p:pic>
      <p:sp>
        <p:nvSpPr>
          <p:cNvPr id="5" name="TextBox 4"/>
          <p:cNvSpPr txBox="1"/>
          <p:nvPr/>
        </p:nvSpPr>
        <p:spPr>
          <a:xfrm>
            <a:off x="232235" y="1431940"/>
            <a:ext cx="3073149" cy="369332"/>
          </a:xfrm>
          <a:prstGeom prst="rect">
            <a:avLst/>
          </a:prstGeom>
          <a:noFill/>
        </p:spPr>
        <p:txBody>
          <a:bodyPr wrap="none" rtlCol="0">
            <a:spAutoFit/>
          </a:bodyPr>
          <a:lstStyle/>
          <a:p>
            <a:r>
              <a:rPr lang="en-US" dirty="0">
                <a:hlinkClick r:id="rId5"/>
              </a:rPr>
              <a:t>https://www.nist.gov/mml/odi</a:t>
            </a:r>
            <a:endParaRPr lang="en-US" dirty="0"/>
          </a:p>
        </p:txBody>
      </p:sp>
      <p:pic>
        <p:nvPicPr>
          <p:cNvPr id="2052" name="Picture 4" descr="enn diagram illustrating ODI activit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9084" y="1431940"/>
            <a:ext cx="4917645" cy="4661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58758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460D9-0349-FB4E-95B7-77589B72A383}"/>
              </a:ext>
            </a:extLst>
          </p:cNvPr>
          <p:cNvSpPr>
            <a:spLocks noGrp="1"/>
          </p:cNvSpPr>
          <p:nvPr>
            <p:ph type="title"/>
          </p:nvPr>
        </p:nvSpPr>
        <p:spPr/>
        <p:txBody>
          <a:bodyPr/>
          <a:lstStyle/>
          <a:p>
            <a:r>
              <a:rPr lang="en-US" dirty="0"/>
              <a:t>VO Architecture</a:t>
            </a:r>
          </a:p>
        </p:txBody>
      </p:sp>
      <p:sp>
        <p:nvSpPr>
          <p:cNvPr id="4" name="Slide Number Placeholder 3">
            <a:extLst>
              <a:ext uri="{FF2B5EF4-FFF2-40B4-BE49-F238E27FC236}">
                <a16:creationId xmlns:a16="http://schemas.microsoft.com/office/drawing/2014/main" id="{07437148-C378-E645-A9CD-BD5A10159548}"/>
              </a:ext>
            </a:extLst>
          </p:cNvPr>
          <p:cNvSpPr>
            <a:spLocks noGrp="1"/>
          </p:cNvSpPr>
          <p:nvPr>
            <p:ph type="sldNum" sz="quarter" idx="12"/>
          </p:nvPr>
        </p:nvSpPr>
        <p:spPr/>
        <p:txBody>
          <a:bodyPr/>
          <a:lstStyle/>
          <a:p>
            <a:pPr>
              <a:defRPr/>
            </a:pPr>
            <a:fld id="{09954CA3-D4D3-9A48-835D-EE206C73C9EB}" type="slidenum">
              <a:rPr lang="en-US" smtClean="0"/>
              <a:pPr>
                <a:defRPr/>
              </a:pPr>
              <a:t>7</a:t>
            </a:fld>
            <a:endParaRPr lang="en-US" sz="600" dirty="0">
              <a:latin typeface="Times" charset="0"/>
            </a:endParaRPr>
          </a:p>
        </p:txBody>
      </p:sp>
      <p:pic>
        <p:nvPicPr>
          <p:cNvPr id="5" name="Picture 2" descr="mage result for ivoa architecture">
            <a:extLst>
              <a:ext uri="{FF2B5EF4-FFF2-40B4-BE49-F238E27FC236}">
                <a16:creationId xmlns:a16="http://schemas.microsoft.com/office/drawing/2014/main" id="{9ED6B7E6-C0F2-1044-A530-AA95E3366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027" y="842262"/>
            <a:ext cx="6990043" cy="5351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23719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460D9-0349-FB4E-95B7-77589B72A383}"/>
              </a:ext>
            </a:extLst>
          </p:cNvPr>
          <p:cNvSpPr>
            <a:spLocks noGrp="1"/>
          </p:cNvSpPr>
          <p:nvPr>
            <p:ph type="title"/>
          </p:nvPr>
        </p:nvSpPr>
        <p:spPr/>
        <p:txBody>
          <a:bodyPr/>
          <a:lstStyle/>
          <a:p>
            <a:r>
              <a:rPr lang="en-US" dirty="0"/>
              <a:t>VO Architecture</a:t>
            </a:r>
          </a:p>
        </p:txBody>
      </p:sp>
      <p:sp>
        <p:nvSpPr>
          <p:cNvPr id="4" name="Slide Number Placeholder 3">
            <a:extLst>
              <a:ext uri="{FF2B5EF4-FFF2-40B4-BE49-F238E27FC236}">
                <a16:creationId xmlns:a16="http://schemas.microsoft.com/office/drawing/2014/main" id="{07437148-C378-E645-A9CD-BD5A10159548}"/>
              </a:ext>
            </a:extLst>
          </p:cNvPr>
          <p:cNvSpPr>
            <a:spLocks noGrp="1"/>
          </p:cNvSpPr>
          <p:nvPr>
            <p:ph type="sldNum" sz="quarter" idx="12"/>
          </p:nvPr>
        </p:nvSpPr>
        <p:spPr/>
        <p:txBody>
          <a:bodyPr/>
          <a:lstStyle/>
          <a:p>
            <a:pPr>
              <a:defRPr/>
            </a:pPr>
            <a:fld id="{09954CA3-D4D3-9A48-835D-EE206C73C9EB}" type="slidenum">
              <a:rPr lang="en-US" smtClean="0"/>
              <a:pPr>
                <a:defRPr/>
              </a:pPr>
              <a:t>8</a:t>
            </a:fld>
            <a:endParaRPr lang="en-US" sz="600" dirty="0">
              <a:latin typeface="Times" charset="0"/>
            </a:endParaRPr>
          </a:p>
        </p:txBody>
      </p:sp>
      <p:pic>
        <p:nvPicPr>
          <p:cNvPr id="6" name="Picture 2" descr="mage result for ivoa architecture">
            <a:extLst>
              <a:ext uri="{FF2B5EF4-FFF2-40B4-BE49-F238E27FC236}">
                <a16:creationId xmlns:a16="http://schemas.microsoft.com/office/drawing/2014/main" id="{49DCF856-761D-3149-BD65-7C4E4FE04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640" y="838200"/>
            <a:ext cx="7046515" cy="5317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27292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D5760-B9BA-E44C-9C38-5F9D38CB1CB6}"/>
              </a:ext>
            </a:extLst>
          </p:cNvPr>
          <p:cNvSpPr>
            <a:spLocks noGrp="1"/>
          </p:cNvSpPr>
          <p:nvPr>
            <p:ph type="title"/>
          </p:nvPr>
        </p:nvSpPr>
        <p:spPr/>
        <p:txBody>
          <a:bodyPr/>
          <a:lstStyle/>
          <a:p>
            <a:r>
              <a:rPr lang="en-US" dirty="0"/>
              <a:t>VO Protocols</a:t>
            </a:r>
          </a:p>
        </p:txBody>
      </p:sp>
      <p:sp>
        <p:nvSpPr>
          <p:cNvPr id="3" name="Content Placeholder 2">
            <a:extLst>
              <a:ext uri="{FF2B5EF4-FFF2-40B4-BE49-F238E27FC236}">
                <a16:creationId xmlns:a16="http://schemas.microsoft.com/office/drawing/2014/main" id="{225E1643-2FCB-D842-8704-3DA1110DFB06}"/>
              </a:ext>
            </a:extLst>
          </p:cNvPr>
          <p:cNvSpPr>
            <a:spLocks noGrp="1"/>
          </p:cNvSpPr>
          <p:nvPr>
            <p:ph sz="quarter" idx="11"/>
          </p:nvPr>
        </p:nvSpPr>
        <p:spPr/>
        <p:txBody>
          <a:bodyPr>
            <a:normAutofit lnSpcReduction="10000"/>
          </a:bodyPr>
          <a:lstStyle/>
          <a:p>
            <a:r>
              <a:rPr lang="en-US" dirty="0"/>
              <a:t>SCS:  Simple Cone Search</a:t>
            </a:r>
          </a:p>
          <a:p>
            <a:r>
              <a:rPr lang="en-US" dirty="0"/>
              <a:t>SIAP:  Simple Image Access Protocol</a:t>
            </a:r>
          </a:p>
          <a:p>
            <a:r>
              <a:rPr lang="en-US" dirty="0"/>
              <a:t>SSAP:  Simple Spectrum Access Protocol</a:t>
            </a:r>
          </a:p>
          <a:p>
            <a:r>
              <a:rPr lang="en-US" dirty="0"/>
              <a:t>SLAP:  Simple Line Access Protocol</a:t>
            </a:r>
          </a:p>
          <a:p>
            <a:r>
              <a:rPr lang="en-US" dirty="0"/>
              <a:t>SEAP:  Simple Event Access Protocol</a:t>
            </a:r>
          </a:p>
          <a:p>
            <a:r>
              <a:rPr lang="en-US" dirty="0"/>
              <a:t>TAP:  Table Access Protocol</a:t>
            </a:r>
          </a:p>
          <a:p>
            <a:endParaRPr lang="en-US" dirty="0"/>
          </a:p>
          <a:p>
            <a:r>
              <a:rPr lang="en-US" dirty="0"/>
              <a:t>SAMP:  Simple Application Messaging Protocol</a:t>
            </a:r>
          </a:p>
          <a:p>
            <a:endParaRPr lang="en-US" dirty="0"/>
          </a:p>
        </p:txBody>
      </p:sp>
      <p:sp>
        <p:nvSpPr>
          <p:cNvPr id="4" name="Slide Number Placeholder 3">
            <a:extLst>
              <a:ext uri="{FF2B5EF4-FFF2-40B4-BE49-F238E27FC236}">
                <a16:creationId xmlns:a16="http://schemas.microsoft.com/office/drawing/2014/main" id="{E779F055-1F3D-DA45-81E4-C791EEF5D1D9}"/>
              </a:ext>
            </a:extLst>
          </p:cNvPr>
          <p:cNvSpPr>
            <a:spLocks noGrp="1"/>
          </p:cNvSpPr>
          <p:nvPr>
            <p:ph type="sldNum" sz="quarter" idx="12"/>
          </p:nvPr>
        </p:nvSpPr>
        <p:spPr/>
        <p:txBody>
          <a:bodyPr/>
          <a:lstStyle/>
          <a:p>
            <a:pPr>
              <a:defRPr/>
            </a:pPr>
            <a:fld id="{09954CA3-D4D3-9A48-835D-EE206C73C9EB}" type="slidenum">
              <a:rPr lang="en-US" smtClean="0"/>
              <a:pPr>
                <a:defRPr/>
              </a:pPr>
              <a:t>9</a:t>
            </a:fld>
            <a:endParaRPr lang="en-US" sz="600" dirty="0">
              <a:latin typeface="Times" charset="0"/>
            </a:endParaRPr>
          </a:p>
        </p:txBody>
      </p:sp>
    </p:spTree>
    <p:extLst>
      <p:ext uri="{BB962C8B-B14F-4D97-AF65-F5344CB8AC3E}">
        <p14:creationId xmlns:p14="http://schemas.microsoft.com/office/powerpoint/2010/main" val="3498944261"/>
      </p:ext>
    </p:extLst>
  </p:cSld>
  <p:clrMapOvr>
    <a:masterClrMapping/>
  </p:clrMapOvr>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45189</TotalTime>
  <Words>3553</Words>
  <Application>Microsoft Macintosh PowerPoint</Application>
  <PresentationFormat>On-screen Show (4:3)</PresentationFormat>
  <Paragraphs>525</Paragraphs>
  <Slides>63</Slides>
  <Notes>6</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63</vt:i4>
      </vt:variant>
    </vt:vector>
  </HeadingPairs>
  <TitlesOfParts>
    <vt:vector size="86" baseType="lpstr">
      <vt:lpstr>BatangChe</vt:lpstr>
      <vt:lpstr>ＭＳ Ｐゴシック</vt:lpstr>
      <vt:lpstr>Adobe Fan Heiti Std B</vt:lpstr>
      <vt:lpstr>Adobe Garamond Pro</vt:lpstr>
      <vt:lpstr>Arial</vt:lpstr>
      <vt:lpstr>Arial Narrow</vt:lpstr>
      <vt:lpstr>Calibri</vt:lpstr>
      <vt:lpstr>Calibri Light</vt:lpstr>
      <vt:lpstr>Franklin Gothic Medium</vt:lpstr>
      <vt:lpstr>Gisha</vt:lpstr>
      <vt:lpstr>Helvetica</vt:lpstr>
      <vt:lpstr>Helvetica Neue</vt:lpstr>
      <vt:lpstr>Helvetica Neue Light</vt:lpstr>
      <vt:lpstr>Mangal</vt:lpstr>
      <vt:lpstr>Times</vt:lpstr>
      <vt:lpstr>Wingdings</vt:lpstr>
      <vt:lpstr>Custom Design</vt:lpstr>
      <vt:lpstr>1_Custom Design</vt:lpstr>
      <vt:lpstr>5_Content slides</vt:lpstr>
      <vt:lpstr>6_Content slides</vt:lpstr>
      <vt:lpstr>7_Content slides</vt:lpstr>
      <vt:lpstr>8_Content slides</vt:lpstr>
      <vt:lpstr>9_Content slides</vt:lpstr>
      <vt:lpstr>International Collaboration for  Open Data and Open Science</vt:lpstr>
      <vt:lpstr>A Bit About Me</vt:lpstr>
      <vt:lpstr>Virtual Observatory (VO)</vt:lpstr>
      <vt:lpstr>International Virtual Observatory Alliance</vt:lpstr>
      <vt:lpstr>IVOA Origins</vt:lpstr>
      <vt:lpstr>IVOA Members</vt:lpstr>
      <vt:lpstr>VO Architecture</vt:lpstr>
      <vt:lpstr>VO Architecture</vt:lpstr>
      <vt:lpstr>VO Protocols</vt:lpstr>
      <vt:lpstr>Cone Search, Image Access</vt:lpstr>
      <vt:lpstr>IVOA Protocol Development Process</vt:lpstr>
      <vt:lpstr>IVOA Funding and Governance</vt:lpstr>
      <vt:lpstr>PowerPoint Presentation</vt:lpstr>
      <vt:lpstr>What is RDA?</vt:lpstr>
      <vt:lpstr>What Does RDA Do?</vt:lpstr>
      <vt:lpstr>Who Can Join RDA?</vt:lpstr>
      <vt:lpstr>Why Join RDA as an Individual Member?</vt:lpstr>
      <vt:lpstr>RDA Worldwide Growth</vt:lpstr>
      <vt:lpstr>RDA Distribution</vt:lpstr>
      <vt:lpstr>RDA Interest (IG) &amp; Working Groups (WG) by Focus (1)  </vt:lpstr>
      <vt:lpstr>RDA Interest (IG) &amp; Working Groups (WG) by Focus (2)  </vt:lpstr>
      <vt:lpstr>RDA Interest (IG) &amp; Working Groups (WG) by Focus (3)  </vt:lpstr>
      <vt:lpstr>PowerPoint Presentation</vt:lpstr>
      <vt:lpstr>RDA Recommendations &amp; Outputs</vt:lpstr>
      <vt:lpstr>RDA Recommendations &amp; Outputs</vt:lpstr>
      <vt:lpstr>RDA Recommendations &amp; Outputs </vt:lpstr>
      <vt:lpstr>RDA Recommendations &amp; Outputs</vt:lpstr>
      <vt:lpstr> </vt:lpstr>
      <vt:lpstr>PowerPoint Presentation</vt:lpstr>
      <vt:lpstr>PowerPoint Presentation</vt:lpstr>
      <vt:lpstr>Abstract</vt:lpstr>
      <vt:lpstr>GBIF Participants</vt:lpstr>
      <vt:lpstr>OECD Recommendations</vt:lpstr>
      <vt:lpstr>OECD Recommendations</vt:lpstr>
      <vt:lpstr>OECD Recommendations</vt:lpstr>
      <vt:lpstr>Business Models and Sustainability</vt:lpstr>
      <vt:lpstr>Business Models and Sustainability</vt:lpstr>
      <vt:lpstr>Business Models and Sustainability</vt:lpstr>
      <vt:lpstr>Business Models and Sustainability</vt:lpstr>
      <vt:lpstr>Business Models and Sustainability</vt:lpstr>
      <vt:lpstr>OECD Recommendations</vt:lpstr>
      <vt:lpstr>Discover, Access, Interoperate</vt:lpstr>
      <vt:lpstr>Registries</vt:lpstr>
      <vt:lpstr>Virtual Observatory</vt:lpstr>
      <vt:lpstr>Materials Resource Registry</vt:lpstr>
      <vt:lpstr>PowerPoint Presentation</vt:lpstr>
      <vt:lpstr>PowerPoint Presentation</vt:lpstr>
      <vt:lpstr>PowerPoint Presentation</vt:lpstr>
      <vt:lpstr>PowerPoint Presentation</vt:lpstr>
      <vt:lpstr>GHG Metadata</vt:lpstr>
      <vt:lpstr>Federated Architecture</vt:lpstr>
      <vt:lpstr>PowerPoint Presentation</vt:lpstr>
      <vt:lpstr>NIST Public Data Repository – Basic Landing Page</vt:lpstr>
      <vt:lpstr>Research Data Infrastructure</vt:lpstr>
      <vt:lpstr>Metadata Standards</vt:lpstr>
      <vt:lpstr>Inspiration</vt:lpstr>
      <vt:lpstr>Materials Genome Initiative</vt:lpstr>
      <vt:lpstr>Environmental Science</vt:lpstr>
      <vt:lpstr>Life Sciences</vt:lpstr>
      <vt:lpstr>Neuroscience</vt:lpstr>
      <vt:lpstr>Neuroscience</vt:lpstr>
      <vt:lpstr>Conclusions</vt:lpstr>
      <vt:lpstr>PowerPoint Presentation</vt:lpstr>
    </vt:vector>
  </TitlesOfParts>
  <Company>NIST</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tester</dc:creator>
  <cp:lastModifiedBy>Hanisch, Robert J. (Fed)</cp:lastModifiedBy>
  <cp:revision>1452</cp:revision>
  <cp:lastPrinted>2017-07-25T15:12:51Z</cp:lastPrinted>
  <dcterms:created xsi:type="dcterms:W3CDTF">2011-01-13T02:34:11Z</dcterms:created>
  <dcterms:modified xsi:type="dcterms:W3CDTF">2018-07-23T19:14:53Z</dcterms:modified>
</cp:coreProperties>
</file>